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8"/>
  </p:handoutMasterIdLst>
  <p:sldIdLst>
    <p:sldId id="407" r:id="rId2"/>
    <p:sldId id="294" r:id="rId3"/>
    <p:sldId id="299" r:id="rId4"/>
    <p:sldId id="390" r:id="rId5"/>
    <p:sldId id="305" r:id="rId6"/>
    <p:sldId id="321" r:id="rId7"/>
    <p:sldId id="410" r:id="rId8"/>
    <p:sldId id="397" r:id="rId9"/>
    <p:sldId id="405" r:id="rId10"/>
    <p:sldId id="399" r:id="rId11"/>
    <p:sldId id="400" r:id="rId12"/>
    <p:sldId id="384" r:id="rId13"/>
    <p:sldId id="401" r:id="rId14"/>
    <p:sldId id="391" r:id="rId15"/>
    <p:sldId id="322" r:id="rId16"/>
    <p:sldId id="325" r:id="rId17"/>
    <p:sldId id="326" r:id="rId18"/>
    <p:sldId id="403" r:id="rId19"/>
    <p:sldId id="402" r:id="rId20"/>
    <p:sldId id="416" r:id="rId21"/>
    <p:sldId id="415" r:id="rId22"/>
    <p:sldId id="394" r:id="rId23"/>
    <p:sldId id="306" r:id="rId24"/>
    <p:sldId id="378" r:id="rId25"/>
    <p:sldId id="371" r:id="rId26"/>
    <p:sldId id="404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ыбина Татьяна Михайловна" initials="ЛТ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173FD"/>
    <a:srgbClr val="85AEFF"/>
    <a:srgbClr val="53B5FF"/>
    <a:srgbClr val="6699FF"/>
    <a:srgbClr val="9999FF"/>
    <a:srgbClr val="C49CFE"/>
    <a:srgbClr val="9D9DFD"/>
    <a:srgbClr val="CF7BF5"/>
    <a:srgbClr val="D373E3"/>
    <a:srgbClr val="FF41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7384" autoAdjust="0"/>
    <p:restoredTop sz="99752" autoAdjust="0"/>
  </p:normalViewPr>
  <p:slideViewPr>
    <p:cSldViewPr snapToGrid="0">
      <p:cViewPr varScale="1">
        <p:scale>
          <a:sx n="76" d="100"/>
          <a:sy n="7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3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6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0576021856157393"/>
          <c:y val="2.2611447730879028E-3"/>
          <c:w val="0.69395919392794758"/>
          <c:h val="0.679566230532789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Лист1!$A$2:$A$5</c:f>
              <c:strCache>
                <c:ptCount val="4"/>
                <c:pt idx="0">
                  <c:v>2019 год ожид.исп.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"-"_р_._-;_-@_-</c:formatCode>
                <c:ptCount val="4"/>
                <c:pt idx="0">
                  <c:v>2147.6999999999998</c:v>
                </c:pt>
                <c:pt idx="1">
                  <c:v>2091.3000000000002</c:v>
                </c:pt>
                <c:pt idx="2">
                  <c:v>1887</c:v>
                </c:pt>
                <c:pt idx="3">
                  <c:v>1712.3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4-4680-AB6B-84C74153D5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Лист1!$A$2:$A$5</c:f>
              <c:strCache>
                <c:ptCount val="4"/>
                <c:pt idx="0">
                  <c:v>2019 год ожид.исп.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"-"_р_._-;_-@_-</c:formatCode>
                <c:ptCount val="4"/>
                <c:pt idx="0">
                  <c:v>2137.6999999999998</c:v>
                </c:pt>
                <c:pt idx="1">
                  <c:v>2091.3000000000002</c:v>
                </c:pt>
                <c:pt idx="2">
                  <c:v>1887</c:v>
                </c:pt>
                <c:pt idx="3">
                  <c:v>1712.3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4-4680-AB6B-84C74153D5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</c:v>
                </c:pt>
              </c:strCache>
            </c:strRef>
          </c:tx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Лист1!$A$2:$A$5</c:f>
              <c:strCache>
                <c:ptCount val="4"/>
                <c:pt idx="0">
                  <c:v>2019 год ожид.исп.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_-* #,##0.0_р_._-;\-* #,##0.0_р_._-;_-* "-"_р_._-;_-@_-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4-4680-AB6B-84C74153D57F}"/>
            </c:ext>
          </c:extLst>
        </c:ser>
        <c:shape val="cylinder"/>
        <c:axId val="81306752"/>
        <c:axId val="83290752"/>
        <c:axId val="0"/>
      </c:bar3DChart>
      <c:catAx>
        <c:axId val="81306752"/>
        <c:scaling>
          <c:orientation val="minMax"/>
        </c:scaling>
        <c:axPos val="b"/>
        <c:numFmt formatCode="General" sourceLinked="0"/>
        <c:tickLblPos val="nextTo"/>
        <c:spPr>
          <a:solidFill>
            <a:schemeClr val="tx2">
              <a:lumMod val="50000"/>
            </a:schemeClr>
          </a:solidFill>
        </c:spPr>
        <c:crossAx val="83290752"/>
        <c:crosses val="autoZero"/>
        <c:auto val="1"/>
        <c:lblAlgn val="ctr"/>
        <c:lblOffset val="100"/>
      </c:catAx>
      <c:valAx>
        <c:axId val="83290752"/>
        <c:scaling>
          <c:orientation val="minMax"/>
        </c:scaling>
        <c:delete val="1"/>
        <c:axPos val="l"/>
        <c:numFmt formatCode="_-* #,##0.0_р_._-;\-* #,##0.0_р_._-;_-* &quot;-&quot;_р_._-;_-@_-" sourceLinked="1"/>
        <c:tickLblPos val="nextTo"/>
        <c:crossAx val="81306752"/>
        <c:crosses val="autoZero"/>
        <c:crossBetween val="between"/>
      </c:valAx>
      <c:dTable>
        <c:showHorzBorder val="1"/>
        <c:showVertBorder val="1"/>
        <c:showOutline val="1"/>
        <c:spPr>
          <a:noFill/>
          <a:ln w="19050" cap="rnd" cmpd="sng" algn="ctr">
            <a:solidFill>
              <a:schemeClr val="accent6"/>
            </a:solidFill>
            <a:prstDash val="solid"/>
          </a:ln>
          <a:effectLst/>
        </c:spPr>
        <c:txPr>
          <a:bodyPr/>
          <a:lstStyle/>
          <a:p>
            <a:pPr rtl="0">
              <a:defRPr b="0" i="0" baseline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Y val="340"/>
      <c:perspective val="0"/>
    </c:view3D>
    <c:plotArea>
      <c:layout>
        <c:manualLayout>
          <c:layoutTarget val="inner"/>
          <c:xMode val="edge"/>
          <c:yMode val="edge"/>
          <c:x val="3.1003110336571211E-3"/>
          <c:y val="0.13057326008736589"/>
          <c:w val="0.93378867089416262"/>
          <c:h val="0.63290539150183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5"/>
          <c:dPt>
            <c:idx val="0"/>
            <c:explosion val="8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9A-4127-9A25-568ECFA2C15C}"/>
              </c:ext>
            </c:extLst>
          </c:dPt>
          <c:dPt>
            <c:idx val="1"/>
            <c:spPr>
              <a:solidFill>
                <a:srgbClr val="FF4747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9A-4127-9A25-568ECFA2C15C}"/>
              </c:ext>
            </c:extLst>
          </c:dPt>
          <c:dPt>
            <c:idx val="2"/>
            <c:spPr>
              <a:solidFill>
                <a:srgbClr val="FFFF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9A-4127-9A25-568ECFA2C15C}"/>
              </c:ext>
            </c:extLst>
          </c:dPt>
          <c:dPt>
            <c:idx val="3"/>
            <c:spPr>
              <a:solidFill>
                <a:srgbClr val="973EDA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9A-4127-9A25-568ECFA2C15C}"/>
              </c:ext>
            </c:extLst>
          </c:dPt>
          <c:dPt>
            <c:idx val="4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9A-4127-9A25-568ECFA2C15C}"/>
              </c:ext>
            </c:extLst>
          </c:dPt>
          <c:dPt>
            <c:idx val="5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9A-4127-9A25-568ECFA2C15C}"/>
              </c:ext>
            </c:extLst>
          </c:dPt>
          <c:dLbls>
            <c:dLbl>
              <c:idx val="0"/>
              <c:layout>
                <c:manualLayout>
                  <c:x val="-0.17397050118122756"/>
                  <c:y val="7.190167025891708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9A-4127-9A25-568ECFA2C15C}"/>
                </c:ext>
              </c:extLst>
            </c:dLbl>
            <c:dLbl>
              <c:idx val="1"/>
              <c:layout>
                <c:manualLayout>
                  <c:x val="-0.22214747242948391"/>
                  <c:y val="-0.1173277764391648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80561605099554"/>
                      <c:h val="0.2920340059038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9A-4127-9A25-568ECFA2C15C}"/>
                </c:ext>
              </c:extLst>
            </c:dLbl>
            <c:dLbl>
              <c:idx val="2"/>
              <c:layout>
                <c:manualLayout>
                  <c:x val="-1.1523606269587249E-7"/>
                  <c:y val="-0.1112996171566907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9A-4127-9A25-568ECFA2C15C}"/>
                </c:ext>
              </c:extLst>
            </c:dLbl>
            <c:dLbl>
              <c:idx val="3"/>
              <c:layout>
                <c:manualLayout>
                  <c:x val="0.10976234982004172"/>
                  <c:y val="-1.754426499695787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9A-4127-9A25-568ECFA2C15C}"/>
                </c:ext>
              </c:extLst>
            </c:dLbl>
            <c:dLbl>
              <c:idx val="4"/>
              <c:layout>
                <c:manualLayout>
                  <c:x val="4.2441441930416199E-2"/>
                  <c:y val="9.323439333143404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8.6346381858432714E-2"/>
                  <c:y val="7.490969863604521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E9A-4127-9A25-568ECFA2C15C}"/>
                </c:ext>
              </c:extLst>
            </c:dLbl>
            <c:dLbl>
              <c:idx val="6"/>
              <c:layout>
                <c:manualLayout>
                  <c:x val="-0.22091116994038806"/>
                  <c:y val="0.28268792017319067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402205468186636"/>
                      <c:h val="9.5015848810816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E9A-4127-9A25-568ECFA2C15C}"/>
                </c:ext>
              </c:extLst>
            </c:dLbl>
            <c:dLbl>
              <c:idx val="7"/>
              <c:layout>
                <c:manualLayout>
                  <c:x val="1.7502163248374683E-2"/>
                  <c:y val="-0.19039587369801517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E9A-4127-9A25-568ECFA2C15C}"/>
                </c:ext>
              </c:extLst>
            </c:dLbl>
            <c:dLbl>
              <c:idx val="8"/>
              <c:layout>
                <c:manualLayout>
                  <c:x val="7.3811230604121134E-2"/>
                  <c:y val="0.32878116428750354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9A-4127-9A25-568ECFA2C15C}"/>
                </c:ext>
              </c:extLst>
            </c:dLbl>
            <c:dLbl>
              <c:idx val="9"/>
              <c:layout>
                <c:manualLayout>
                  <c:x val="-0.10888486153142447"/>
                  <c:y val="0.1693671699101548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9A-4127-9A25-568ECFA2C15C}"/>
                </c:ext>
              </c:extLst>
            </c:dLbl>
            <c:dLbl>
              <c:idx val="10"/>
              <c:layout>
                <c:manualLayout>
                  <c:x val="-7.3229296950147002E-2"/>
                  <c:y val="-1.011539349761483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9A-4127-9A25-568ECFA2C15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Доходы от использования имущества</c:v>
                </c:pt>
                <c:pt idx="3">
                  <c:v>Доходы от оказания платных услуг</c:v>
                </c:pt>
                <c:pt idx="4">
                  <c:v>Другие доходы</c:v>
                </c:pt>
                <c:pt idx="5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5.8000000000000003E-2</c:v>
                </c:pt>
                <c:pt idx="1">
                  <c:v>6.0000000000000097E-3</c:v>
                </c:pt>
                <c:pt idx="2">
                  <c:v>4.0000000000000088E-3</c:v>
                </c:pt>
                <c:pt idx="3">
                  <c:v>3.0000000000000002E-2</c:v>
                </c:pt>
                <c:pt idx="4">
                  <c:v>1.0999999999999998E-2</c:v>
                </c:pt>
                <c:pt idx="5">
                  <c:v>0.89100000000000001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E9A-4127-9A25-568ECFA2C15C}"/>
            </c:ext>
          </c:extLst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3175">
      <a:noFill/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(с учетом возвратов)</c:v>
                </c:pt>
              </c:strCache>
            </c:strRef>
          </c:tx>
          <c:spPr>
            <a:solidFill>
              <a:srgbClr val="0099C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2200737680297127E-2"/>
                  <c:y val="2.00575224474473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F-4819-B8E2-4D53935EEE44}"/>
                </c:ext>
              </c:extLst>
            </c:dLbl>
            <c:dLbl>
              <c:idx val="1"/>
              <c:layout>
                <c:manualLayout>
                  <c:x val="2.033456280049519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F-4819-B8E2-4D53935EEE44}"/>
                </c:ext>
              </c:extLst>
            </c:dLbl>
            <c:dLbl>
              <c:idx val="2"/>
              <c:layout>
                <c:manualLayout>
                  <c:x val="2.033456280049519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F-4819-B8E2-4D53935EEE44}"/>
                </c:ext>
              </c:extLst>
            </c:dLbl>
            <c:dLbl>
              <c:idx val="3"/>
              <c:layout>
                <c:manualLayout>
                  <c:x val="2.0334562800495198E-2"/>
                  <c:y val="-6.01725673423421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F-4819-B8E2-4D53935EEE44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_-* #,##0_р_._-;\-* #,##0_р_._-;_-* "-"??_р_._-;_-@_-</c:formatCode>
                <c:ptCount val="4"/>
                <c:pt idx="0">
                  <c:v>1926446</c:v>
                </c:pt>
                <c:pt idx="1">
                  <c:v>1866587</c:v>
                </c:pt>
                <c:pt idx="2">
                  <c:v>1663013</c:v>
                </c:pt>
                <c:pt idx="3">
                  <c:v>1482089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DF-4819-B8E2-4D53935EEE44}"/>
            </c:ext>
          </c:extLst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65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DF-4819-B8E2-4D53935EEE44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-8.1338251201980599E-2"/>
                  <c:y val="1.05933104662407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DF-4819-B8E2-4D53935EEE44}"/>
                </c:ext>
              </c:extLst>
            </c:dLbl>
            <c:dLbl>
              <c:idx val="1"/>
              <c:layout>
                <c:manualLayout>
                  <c:x val="-8.1338571431316189E-2"/>
                  <c:y val="1.48306346527371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F-4819-B8E2-4D53935EEE44}"/>
                </c:ext>
              </c:extLst>
            </c:dLbl>
            <c:dLbl>
              <c:idx val="2"/>
              <c:layout>
                <c:manualLayout>
                  <c:x val="-8.5405163762080155E-2"/>
                  <c:y val="1.25986992082042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DF-4819-B8E2-4D53935EEE44}"/>
                </c:ext>
              </c:extLst>
            </c:dLbl>
            <c:dLbl>
              <c:idx val="3"/>
              <c:layout>
                <c:manualLayout>
                  <c:x val="-7.3204426081782736E-2"/>
                  <c:y val="1.70620696259093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DF-4819-B8E2-4D53935EEE44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_-* #,##0_р_._-;\-* #,##0_р_._-;_-* "-"??_р_._-;_-@_-</c:formatCode>
                <c:ptCount val="4"/>
                <c:pt idx="0">
                  <c:v>81372</c:v>
                </c:pt>
                <c:pt idx="1">
                  <c:v>77817</c:v>
                </c:pt>
                <c:pt idx="2">
                  <c:v>77915</c:v>
                </c:pt>
                <c:pt idx="3">
                  <c:v>76848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DF-4819-B8E2-4D53935EEE44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00"/>
            </a:solidFill>
          </c:spPr>
          <c:dLbls>
            <c:dLbl>
              <c:idx val="0"/>
              <c:layout>
                <c:manualLayout>
                  <c:x val="2.033456280049519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DF-4819-B8E2-4D53935EEE44}"/>
                </c:ext>
              </c:extLst>
            </c:dLbl>
            <c:dLbl>
              <c:idx val="1"/>
              <c:layout>
                <c:manualLayout>
                  <c:x val="2.033456280049519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DF-4819-B8E2-4D53935EEE44}"/>
                </c:ext>
              </c:extLst>
            </c:dLbl>
            <c:dLbl>
              <c:idx val="2"/>
              <c:layout>
                <c:manualLayout>
                  <c:x val="2.440147536059425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DF-4819-B8E2-4D53935EEE44}"/>
                </c:ext>
              </c:extLst>
            </c:dLbl>
            <c:dLbl>
              <c:idx val="3"/>
              <c:layout>
                <c:manualLayout>
                  <c:x val="1.220073768029712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DF-4819-B8E2-4D53935EEE44}"/>
                </c:ext>
              </c:extLst>
            </c:dLbl>
            <c:spPr>
              <a:solidFill>
                <a:srgbClr val="FFFF99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_-* #,##0_р_._-;\-* #,##0_р_._-;_-* "-"??_р_._-;_-@_-</c:formatCode>
                <c:ptCount val="4"/>
                <c:pt idx="0">
                  <c:v>139894</c:v>
                </c:pt>
                <c:pt idx="1">
                  <c:v>146853</c:v>
                </c:pt>
                <c:pt idx="2">
                  <c:v>146095</c:v>
                </c:pt>
                <c:pt idx="3">
                  <c:v>153366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5DF-4819-B8E2-4D53935EEE44}"/>
            </c:ext>
          </c:extLst>
        </c:ser>
        <c:ser>
          <c:idx val="4"/>
          <c:order val="4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5DF-4819-B8E2-4D53935EEE44}"/>
            </c:ext>
          </c:extLst>
        </c:ser>
        <c:ser>
          <c:idx val="5"/>
          <c:order val="5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5DF-4819-B8E2-4D53935EEE44}"/>
            </c:ext>
          </c:extLst>
        </c:ser>
        <c:ser>
          <c:idx val="6"/>
          <c:order val="6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DF-4819-B8E2-4D53935EEE44}"/>
            </c:ext>
          </c:extLst>
        </c:ser>
        <c:ser>
          <c:idx val="7"/>
          <c:order val="7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E5DF-4819-B8E2-4D53935EEE44}"/>
            </c:ext>
          </c:extLst>
        </c:ser>
        <c:ser>
          <c:idx val="8"/>
          <c:order val="8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5DF-4819-B8E2-4D53935EEE44}"/>
            </c:ext>
          </c:extLst>
        </c:ser>
        <c:ser>
          <c:idx val="9"/>
          <c:order val="9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CC99"/>
            </a:solidFill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5DF-4819-B8E2-4D53935EEE44}"/>
            </c:ext>
          </c:extLst>
        </c:ser>
        <c:ser>
          <c:idx val="10"/>
          <c:order val="1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5DF-4819-B8E2-4D53935EEE44}"/>
            </c:ext>
          </c:extLst>
        </c:ser>
        <c:shape val="cylinder"/>
        <c:axId val="79646720"/>
        <c:axId val="79648256"/>
        <c:axId val="0"/>
      </c:bar3DChart>
      <c:catAx>
        <c:axId val="79646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9648256"/>
        <c:crosses val="autoZero"/>
        <c:auto val="1"/>
        <c:lblAlgn val="ctr"/>
        <c:lblOffset val="100"/>
      </c:catAx>
      <c:valAx>
        <c:axId val="79648256"/>
        <c:scaling>
          <c:orientation val="minMax"/>
        </c:scaling>
        <c:delete val="1"/>
        <c:axPos val="l"/>
        <c:numFmt formatCode="_-* #,##0_р_._-;\-* #,##0_р_._-;_-* &quot;-&quot;??_р_._-;_-@_-" sourceLinked="1"/>
        <c:tickLblPos val="nextTo"/>
        <c:crossAx val="79646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Y val="190"/>
      <c:perspective val="0"/>
    </c:view3D>
    <c:plotArea>
      <c:layout>
        <c:manualLayout>
          <c:layoutTarget val="inner"/>
          <c:xMode val="edge"/>
          <c:yMode val="edge"/>
          <c:x val="2.6100942797352672E-4"/>
          <c:y val="1.5934995487223955E-4"/>
          <c:w val="0.93378867089416262"/>
          <c:h val="0.63290539150183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5"/>
          <c:dPt>
            <c:idx val="0"/>
            <c:explosion val="8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C1-4961-8BF9-895AF7EC9A06}"/>
              </c:ext>
            </c:extLst>
          </c:dPt>
          <c:dPt>
            <c:idx val="1"/>
            <c:spPr>
              <a:solidFill>
                <a:srgbClr val="FF4747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C1-4961-8BF9-895AF7EC9A06}"/>
              </c:ext>
            </c:extLst>
          </c:dPt>
          <c:dPt>
            <c:idx val="2"/>
            <c:spPr>
              <a:solidFill>
                <a:srgbClr val="E6B91E">
                  <a:lumMod val="60000"/>
                  <a:lumOff val="40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C1-4961-8BF9-895AF7EC9A06}"/>
              </c:ext>
            </c:extLst>
          </c:dPt>
          <c:dPt>
            <c:idx val="3"/>
            <c:spPr>
              <a:solidFill>
                <a:srgbClr val="973EDA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C1-4961-8BF9-895AF7EC9A06}"/>
              </c:ext>
            </c:extLst>
          </c:dPt>
          <c:dPt>
            <c:idx val="4"/>
            <c:spPr>
              <a:solidFill>
                <a:srgbClr val="9E9E9E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C1-4961-8BF9-895AF7EC9A06}"/>
              </c:ext>
            </c:extLst>
          </c:dPt>
          <c:dPt>
            <c:idx val="5"/>
            <c:spPr>
              <a:solidFill>
                <a:srgbClr val="FFCC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C1-4961-8BF9-895AF7EC9A06}"/>
              </c:ext>
            </c:extLst>
          </c:dPt>
          <c:dPt>
            <c:idx val="6"/>
            <c:spPr>
              <a:solidFill>
                <a:srgbClr val="17A117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C1-4961-8BF9-895AF7EC9A06}"/>
              </c:ext>
            </c:extLst>
          </c:dPt>
          <c:dPt>
            <c:idx val="7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C1-4961-8BF9-895AF7EC9A06}"/>
              </c:ext>
            </c:extLst>
          </c:dPt>
          <c:dPt>
            <c:idx val="8"/>
            <c:explosion val="57"/>
            <c:spPr>
              <a:solidFill>
                <a:sysClr val="windowText" lastClr="0000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4C1-4961-8BF9-895AF7EC9A06}"/>
              </c:ext>
            </c:extLst>
          </c:dPt>
          <c:dPt>
            <c:idx val="9"/>
            <c:explosion val="82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4C1-4961-8BF9-895AF7EC9A06}"/>
              </c:ext>
            </c:extLst>
          </c:dPt>
          <c:dPt>
            <c:idx val="10"/>
            <c:explosion val="98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4C1-4961-8BF9-895AF7EC9A06}"/>
              </c:ext>
            </c:extLst>
          </c:dPt>
          <c:dLbls>
            <c:dLbl>
              <c:idx val="0"/>
              <c:layout>
                <c:manualLayout>
                  <c:x val="-4.9343636741050897E-2"/>
                  <c:y val="-2.148033724245001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C1-4961-8BF9-895AF7EC9A06}"/>
                </c:ext>
              </c:extLst>
            </c:dLbl>
            <c:dLbl>
              <c:idx val="1"/>
              <c:layout>
                <c:manualLayout>
                  <c:x val="2.4681543347070792E-2"/>
                  <c:y val="-0.1036785084404132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C1-4961-8BF9-895AF7EC9A06}"/>
                </c:ext>
              </c:extLst>
            </c:dLbl>
            <c:dLbl>
              <c:idx val="2"/>
              <c:layout>
                <c:manualLayout>
                  <c:x val="9.6650170349172781E-2"/>
                  <c:y val="-0.17184893257534886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C1-4961-8BF9-895AF7EC9A06}"/>
                </c:ext>
              </c:extLst>
            </c:dLbl>
            <c:dLbl>
              <c:idx val="3"/>
              <c:layout>
                <c:manualLayout>
                  <c:x val="0.14520653111539825"/>
                  <c:y val="-8.2288023301400996E-3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C1-4961-8BF9-895AF7EC9A06}"/>
                </c:ext>
              </c:extLst>
            </c:dLbl>
            <c:dLbl>
              <c:idx val="4"/>
              <c:layout>
                <c:manualLayout>
                  <c:x val="0.25767051935957902"/>
                  <c:y val="0.1188514113931733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C1-4961-8BF9-895AF7EC9A06}"/>
                </c:ext>
              </c:extLst>
            </c:dLbl>
            <c:dLbl>
              <c:idx val="5"/>
              <c:layout>
                <c:manualLayout>
                  <c:x val="0.3107928125045763"/>
                  <c:y val="0.24491354577304544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C1-4961-8BF9-895AF7EC9A06}"/>
                </c:ext>
              </c:extLst>
            </c:dLbl>
            <c:dLbl>
              <c:idx val="6"/>
              <c:layout>
                <c:manualLayout>
                  <c:x val="0.2830549437700744"/>
                  <c:y val="0.3001538854800103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C1-4961-8BF9-895AF7EC9A06}"/>
                </c:ext>
              </c:extLst>
            </c:dLbl>
            <c:dLbl>
              <c:idx val="7"/>
              <c:layout>
                <c:manualLayout>
                  <c:x val="0.13026360163723899"/>
                  <c:y val="0.33358858665575347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C1-4961-8BF9-895AF7EC9A0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C1-4961-8BF9-895AF7EC9A06}"/>
                </c:ext>
              </c:extLst>
            </c:dLbl>
            <c:dLbl>
              <c:idx val="9"/>
              <c:layout>
                <c:manualLayout>
                  <c:x val="-8.049240127220568E-2"/>
                  <c:y val="0.19498419886581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722952520764223"/>
                      <c:h val="0.221237883260479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54C1-4961-8BF9-895AF7EC9A06}"/>
                </c:ext>
              </c:extLst>
            </c:dLbl>
            <c:dLbl>
              <c:idx val="10"/>
              <c:layout>
                <c:manualLayout>
                  <c:x val="-0.14563007061115438"/>
                  <c:y val="-2.40882487018205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C1-4961-8BF9-895AF7EC9A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Национальная экономика</c:v>
                </c:pt>
                <c:pt idx="3">
                  <c:v>Культура, кинематография</c:v>
                </c:pt>
                <c:pt idx="4">
                  <c:v>Общегосударственные вопросы</c:v>
                </c:pt>
                <c:pt idx="5">
                  <c:v>Жилищно-коммунальное хозяйство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0.50700000000000001</c:v>
                </c:pt>
                <c:pt idx="1">
                  <c:v>0.23600000000000004</c:v>
                </c:pt>
                <c:pt idx="2">
                  <c:v>7.3000000000000009E-2</c:v>
                </c:pt>
                <c:pt idx="3">
                  <c:v>6.7000000000000004E-2</c:v>
                </c:pt>
                <c:pt idx="4">
                  <c:v>6.6000000000000003E-2</c:v>
                </c:pt>
                <c:pt idx="5">
                  <c:v>2.5000000000000001E-2</c:v>
                </c:pt>
                <c:pt idx="6">
                  <c:v>2.0000000000000011E-2</c:v>
                </c:pt>
                <c:pt idx="7">
                  <c:v>3.0000000000000044E-3</c:v>
                </c:pt>
                <c:pt idx="9">
                  <c:v>2.0000000000000039E-3</c:v>
                </c:pt>
                <c:pt idx="10">
                  <c:v>1.0000000000000022E-3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4C1-4961-8BF9-895AF7EC9A06}"/>
            </c:ext>
          </c:extLst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3175">
      <a:noFill/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ln>
          <a:noFill/>
        </a:ln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0066CC">
                    <a:shade val="30000"/>
                    <a:satMod val="115000"/>
                  </a:srgbClr>
                </a:gs>
                <a:gs pos="0">
                  <a:srgbClr val="0066CC">
                    <a:shade val="67500"/>
                    <a:satMod val="115000"/>
                  </a:srgbClr>
                </a:gs>
                <a:gs pos="100000">
                  <a:srgbClr val="0081F6"/>
                </a:gs>
              </a:gsLst>
              <a:lin ang="18900000" scaled="1"/>
              <a:tileRect/>
            </a:gradFill>
          </c:spPr>
          <c:dPt>
            <c:idx val="0"/>
            <c:spPr>
              <a:gradFill flip="none" rotWithShape="1">
                <a:gsLst>
                  <a:gs pos="0">
                    <a:srgbClr val="00387F"/>
                  </a:gs>
                  <a:gs pos="0">
                    <a:srgbClr val="0066CC">
                      <a:shade val="67500"/>
                      <a:satMod val="115000"/>
                    </a:srgbClr>
                  </a:gs>
                  <a:gs pos="100000">
                    <a:srgbClr val="0081F6"/>
                  </a:gs>
                </a:gsLst>
                <a:lin ang="189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BE-4B8F-A825-F428E3E00DCB}"/>
              </c:ext>
            </c:extLst>
          </c:dPt>
          <c:dLbls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1052158</c:v>
                </c:pt>
                <c:pt idx="1">
                  <c:v>1059919</c:v>
                </c:pt>
                <c:pt idx="2">
                  <c:v>970601</c:v>
                </c:pt>
                <c:pt idx="3">
                  <c:v>872589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BE-4B8F-A825-F428E3E00D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 flip="none" rotWithShape="1">
              <a:gsLst>
                <a:gs pos="0">
                  <a:srgbClr val="D34545">
                    <a:shade val="30000"/>
                    <a:satMod val="115000"/>
                  </a:srgbClr>
                </a:gs>
                <a:gs pos="0">
                  <a:srgbClr val="D34545">
                    <a:shade val="67500"/>
                    <a:satMod val="115000"/>
                  </a:srgbClr>
                </a:gs>
                <a:gs pos="100000">
                  <a:srgbClr val="FF4747"/>
                </a:gs>
              </a:gsLst>
              <a:lin ang="18900000" scaled="1"/>
              <a:tileRect/>
            </a:gradFill>
          </c:spPr>
          <c:dLbls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449179</c:v>
                </c:pt>
                <c:pt idx="1">
                  <c:v>494684</c:v>
                </c:pt>
                <c:pt idx="2">
                  <c:v>494559</c:v>
                </c:pt>
                <c:pt idx="3">
                  <c:v>495628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BE-4B8F-A825-F428E3E00D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flip="none" rotWithShape="1">
              <a:gsLst>
                <a:gs pos="0">
                  <a:srgbClr val="33CC33"/>
                </a:gs>
                <a:gs pos="100000">
                  <a:srgbClr val="86D703"/>
                </a:gs>
              </a:gsLst>
              <a:lin ang="18900000" scaled="1"/>
              <a:tileRect/>
            </a:gradFill>
          </c:spPr>
          <c:dLbls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167373</c:v>
                </c:pt>
                <c:pt idx="1">
                  <c:v>153434</c:v>
                </c:pt>
                <c:pt idx="2">
                  <c:v>151444</c:v>
                </c:pt>
                <c:pt idx="3">
                  <c:v>163221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BE-4B8F-A825-F428E3E00D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0">
                  <a:srgbClr val="7030A0">
                    <a:shade val="67500"/>
                    <a:satMod val="115000"/>
                  </a:srgbClr>
                </a:gs>
                <a:gs pos="100000">
                  <a:srgbClr val="973EDA"/>
                </a:gs>
              </a:gsLst>
              <a:lin ang="18900000" scaled="1"/>
              <a:tileRect/>
            </a:gradFill>
          </c:spPr>
          <c:dLbls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136112</c:v>
                </c:pt>
                <c:pt idx="1">
                  <c:v>137425</c:v>
                </c:pt>
                <c:pt idx="2">
                  <c:v>71551</c:v>
                </c:pt>
                <c:pt idx="3">
                  <c:v>25992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BE-4B8F-A825-F428E3E00D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#,##0</c:formatCode>
                <c:ptCount val="4"/>
                <c:pt idx="0">
                  <c:v>142250</c:v>
                </c:pt>
                <c:pt idx="1">
                  <c:v>140404</c:v>
                </c:pt>
                <c:pt idx="2">
                  <c:v>122240</c:v>
                </c:pt>
                <c:pt idx="3">
                  <c:v>92591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BE-4B8F-A825-F428E3E00D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Жилищно-оммунальное хозяйство</c:v>
                </c:pt>
              </c:strCache>
            </c:strRef>
          </c:tx>
          <c:spPr>
            <a:gradFill flip="none" rotWithShape="1">
              <a:gsLst>
                <a:gs pos="0">
                  <a:srgbClr val="FF99FF">
                    <a:shade val="30000"/>
                    <a:satMod val="115000"/>
                  </a:srgbClr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rgbClr val="FF99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Лист1!$G$2:$G$5</c:f>
              <c:numCache>
                <c:formatCode>#,##0</c:formatCode>
                <c:ptCount val="4"/>
                <c:pt idx="0">
                  <c:v>140025</c:v>
                </c:pt>
                <c:pt idx="1">
                  <c:v>52965</c:v>
                </c:pt>
                <c:pt idx="2">
                  <c:v>25173</c:v>
                </c:pt>
                <c:pt idx="3">
                  <c:v>29412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BE-4B8F-A825-F428E3E00DC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flip="none" rotWithShape="1">
              <a:gsLst>
                <a:gs pos="0">
                  <a:srgbClr val="0AB22A">
                    <a:shade val="30000"/>
                    <a:satMod val="115000"/>
                  </a:srgbClr>
                </a:gs>
                <a:gs pos="50000">
                  <a:srgbClr val="0AB22A">
                    <a:shade val="67500"/>
                    <a:satMod val="115000"/>
                  </a:srgbClr>
                </a:gs>
                <a:gs pos="100000">
                  <a:srgbClr val="0AB22A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Лист1!$H$2:$H$5</c:f>
              <c:numCache>
                <c:formatCode>#,##0</c:formatCode>
                <c:ptCount val="4"/>
                <c:pt idx="0">
                  <c:v>43270</c:v>
                </c:pt>
                <c:pt idx="1">
                  <c:v>42509</c:v>
                </c:pt>
                <c:pt idx="2">
                  <c:v>33094</c:v>
                </c:pt>
                <c:pt idx="3" formatCode="General">
                  <c:v>13348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BE-4B8F-A825-F428E3E00DC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3615</c:v>
                </c:pt>
                <c:pt idx="1">
                  <c:v>5500</c:v>
                </c:pt>
                <c:pt idx="2">
                  <c:v>2600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BE-4B8F-A825-F428E3E00DC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 flip="none" rotWithShape="1">
              <a:gsLst>
                <a:gs pos="0">
                  <a:srgbClr val="E37905">
                    <a:shade val="30000"/>
                    <a:satMod val="115000"/>
                  </a:srgbClr>
                </a:gs>
                <a:gs pos="50000">
                  <a:srgbClr val="E37905">
                    <a:shade val="67500"/>
                    <a:satMod val="115000"/>
                  </a:srgbClr>
                </a:gs>
                <a:gs pos="100000">
                  <a:srgbClr val="E37905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3728</c:v>
                </c:pt>
                <c:pt idx="1">
                  <c:v>4417</c:v>
                </c:pt>
                <c:pt idx="2">
                  <c:v>2479</c:v>
                </c:pt>
                <c:pt idx="3">
                  <c:v>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EBE-4B8F-A825-F428E3E00DCB}"/>
            </c:ext>
          </c:extLst>
        </c:ser>
        <c:shape val="cylinder"/>
        <c:axId val="132341760"/>
        <c:axId val="132343296"/>
        <c:axId val="0"/>
      </c:bar3DChart>
      <c:catAx>
        <c:axId val="1323417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343296"/>
        <c:crosses val="autoZero"/>
        <c:auto val="1"/>
        <c:lblAlgn val="ctr"/>
        <c:lblOffset val="100"/>
      </c:catAx>
      <c:valAx>
        <c:axId val="132343296"/>
        <c:scaling>
          <c:orientation val="minMax"/>
        </c:scaling>
        <c:delete val="1"/>
        <c:axPos val="l"/>
        <c:numFmt formatCode="#,##0" sourceLinked="1"/>
        <c:tickLblPos val="nextTo"/>
        <c:crossAx val="132341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view3D>
      <c:rAngAx val="1"/>
    </c:view3D>
    <c:floor>
      <c:spPr>
        <a:blipFill>
          <a:blip xmlns:r="http://schemas.openxmlformats.org/officeDocument/2006/relationships" r:embed="rId2"/>
          <a:tile tx="0" ty="0" sx="100000" sy="100000" flip="none" algn="tl"/>
        </a:blipFill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8498879131905947E-2"/>
          <c:y val="0.16688720266096244"/>
          <c:w val="0.78454917802935353"/>
          <c:h val="0.5595196844444561"/>
        </c:manualLayout>
      </c:layout>
      <c:bar3DChart>
        <c:barDir val="col"/>
        <c:grouping val="clustered"/>
        <c:shape val="cylinder"/>
        <c:axId val="139980800"/>
        <c:axId val="139982336"/>
        <c:axId val="0"/>
      </c:bar3DChart>
      <c:catAx>
        <c:axId val="139980800"/>
        <c:scaling>
          <c:orientation val="minMax"/>
        </c:scaling>
        <c:axPos val="b"/>
        <c:numFmt formatCode="General" sourceLinked="1"/>
        <c:tickLblPos val="nextTo"/>
        <c:crossAx val="139982336"/>
        <c:crosses val="autoZero"/>
        <c:auto val="1"/>
        <c:lblAlgn val="ctr"/>
        <c:lblOffset val="100"/>
      </c:catAx>
      <c:valAx>
        <c:axId val="139982336"/>
        <c:scaling>
          <c:orientation val="minMax"/>
        </c:scaling>
        <c:delete val="1"/>
        <c:axPos val="l"/>
        <c:numFmt formatCode="_-* #,##0_р_._-;\-* #,##0_р_._-;_-* &quot;-&quot;??_р_._-;_-@_-" sourceLinked="1"/>
        <c:tickLblPos val="nextTo"/>
        <c:crossAx val="13998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051060795314846E-2"/>
          <c:y val="0.81676387573484721"/>
          <c:w val="0.87364566685839684"/>
          <c:h val="0.10147622095916417"/>
        </c:manualLayout>
      </c:layout>
    </c:legend>
    <c:plotVisOnly val="1"/>
    <c:dispBlanksAs val="gap"/>
  </c:chart>
  <c:txPr>
    <a:bodyPr/>
    <a:lstStyle/>
    <a:p>
      <a:pPr>
        <a:defRPr sz="2800"/>
      </a:pPr>
      <a:endParaRPr lang="ru-RU"/>
    </a:p>
  </c:txPr>
  <c:externalData r:id="rId3"/>
  <c:userShapes r:id="rId4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0.05199</cdr:x>
      <cdr:y>0.22847</cdr:y>
    </cdr:from>
    <cdr:to>
      <cdr:x>0.31365</cdr:x>
      <cdr:y>0.39286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4168" y="1283230"/>
          <a:ext cx="2487093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</a:t>
          </a:r>
        </a:p>
        <a:p xmlns:a="http://schemas.openxmlformats.org/drawingml/2006/main">
          <a:r>
            <a:rPr lang="ru-RU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  </a:t>
          </a:r>
        </a:p>
        <a:p xmlns:a="http://schemas.openxmlformats.org/drawingml/2006/main">
          <a:r>
            <a:rPr lang="ru-RU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Расходы</a:t>
          </a:r>
          <a:endParaRPr lang="ru-RU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0.0906</cdr:x>
      <cdr:y>0.19477</cdr:y>
    </cdr:from>
    <cdr:to>
      <cdr:x>0.21631</cdr:x>
      <cdr:y>0.45843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027" y="6755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err="1" smtClean="0">
              <a:solidFill>
                <a:srgbClr val="00B050"/>
              </a:solidFill>
            </a:rPr>
            <a:t>Тутаевский</a:t>
          </a:r>
          <a:r>
            <a:rPr lang="ru-RU" sz="2400" b="1" dirty="0" smtClean="0">
              <a:solidFill>
                <a:srgbClr val="00B050"/>
              </a:solidFill>
            </a:rPr>
            <a:t> муниципальный район </a:t>
          </a:r>
        </a:p>
        <a:p xmlns:a="http://schemas.openxmlformats.org/drawingml/2006/main">
          <a:r>
            <a:rPr lang="ru-RU" sz="2400" b="1" dirty="0" smtClean="0">
              <a:solidFill>
                <a:srgbClr val="00B050"/>
              </a:solidFill>
            </a:rPr>
            <a:t>долговых обязательств не имеет.</a:t>
          </a:r>
        </a:p>
        <a:p xmlns:a="http://schemas.openxmlformats.org/drawingml/2006/main">
          <a:r>
            <a:rPr lang="ru-RU" sz="2400" b="1" dirty="0" smtClean="0">
              <a:solidFill>
                <a:srgbClr val="00B050"/>
              </a:solidFill>
            </a:rPr>
            <a:t>Предельный объем муниципального долга:</a:t>
          </a:r>
        </a:p>
        <a:p xmlns:a="http://schemas.openxmlformats.org/drawingml/2006/main">
          <a:r>
            <a:rPr lang="ru-RU" sz="2400" b="1" dirty="0" smtClean="0">
              <a:solidFill>
                <a:srgbClr val="00B050"/>
              </a:solidFill>
            </a:rPr>
            <a:t>на 01.01.2020 – 0 руб.</a:t>
          </a:r>
        </a:p>
        <a:p xmlns:a="http://schemas.openxmlformats.org/drawingml/2006/main">
          <a:r>
            <a:rPr lang="ru-RU" sz="2400" b="1" dirty="0" smtClean="0">
              <a:solidFill>
                <a:srgbClr val="00B050"/>
              </a:solidFill>
            </a:rPr>
            <a:t>на 01.01.2021 – 0 руб.</a:t>
          </a:r>
        </a:p>
        <a:p xmlns:a="http://schemas.openxmlformats.org/drawingml/2006/main">
          <a:r>
            <a:rPr lang="ru-RU" sz="2400" b="1" dirty="0" smtClean="0">
              <a:solidFill>
                <a:srgbClr val="00B050"/>
              </a:solidFill>
            </a:rPr>
            <a:t>на 01.01.2022 – 0 руб.</a:t>
          </a:r>
          <a:endParaRPr lang="ru-RU" sz="2400" b="1" dirty="0">
            <a:solidFill>
              <a:srgbClr val="00B05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45659" cy="496331"/>
          </a:xfrm>
          <a:prstGeom prst="rect">
            <a:avLst/>
          </a:prstGeom>
        </p:spPr>
        <p:txBody>
          <a:bodyPr vert="horz" lIns="92084" tIns="46043" rIns="92084" bIns="460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7"/>
            <a:ext cx="2945659" cy="496331"/>
          </a:xfrm>
          <a:prstGeom prst="rect">
            <a:avLst/>
          </a:prstGeom>
        </p:spPr>
        <p:txBody>
          <a:bodyPr vert="horz" lIns="92084" tIns="46043" rIns="92084" bIns="46043" rtlCol="0"/>
          <a:lstStyle>
            <a:lvl1pPr algn="r">
              <a:defRPr sz="1200"/>
            </a:lvl1pPr>
          </a:lstStyle>
          <a:p>
            <a:fld id="{7F076EB2-A6CB-4162-9AA2-790FD47301D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9"/>
            <a:ext cx="2945659" cy="496331"/>
          </a:xfrm>
          <a:prstGeom prst="rect">
            <a:avLst/>
          </a:prstGeom>
        </p:spPr>
        <p:txBody>
          <a:bodyPr vert="horz" lIns="92084" tIns="46043" rIns="92084" bIns="460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9"/>
            <a:ext cx="2945659" cy="496331"/>
          </a:xfrm>
          <a:prstGeom prst="rect">
            <a:avLst/>
          </a:prstGeom>
        </p:spPr>
        <p:txBody>
          <a:bodyPr vert="horz" lIns="92084" tIns="46043" rIns="92084" bIns="46043" rtlCol="0" anchor="b"/>
          <a:lstStyle>
            <a:lvl1pPr algn="r">
              <a:defRPr sz="1200"/>
            </a:lvl1pPr>
          </a:lstStyle>
          <a:p>
            <a:fld id="{46503658-605B-49AF-9820-D49A21923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251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35446" y="6627168"/>
            <a:ext cx="10871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prstClr val="black">
                    <a:tint val="75000"/>
                  </a:prstClr>
                </a:solidFill>
              </a:rPr>
              <a:t>Корректировка 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1096-900A-481E-8131-F0F1E105B63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E21C9D-DBF0-4EF7-A7A3-8C8D0B54A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35446" y="6627168"/>
            <a:ext cx="10871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prstClr val="black">
                    <a:tint val="75000"/>
                  </a:prstClr>
                </a:solidFill>
              </a:rPr>
              <a:t>Корректировка 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e@tr.adm.yar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7749"/>
            <a:ext cx="9144000" cy="4754118"/>
          </a:xfrm>
        </p:spPr>
        <p:txBody>
          <a:bodyPr>
            <a:noAutofit/>
          </a:bodyPr>
          <a:lstStyle/>
          <a:p>
            <a:pPr algn="ctr"/>
            <a:r>
              <a:rPr lang="ru-RU" sz="6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48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  <a:r>
              <a:rPr lang="ru-RU" sz="20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проекту решения Муниципального Совета Тутаевского муниципального района</a:t>
            </a: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бюджете </a:t>
            </a: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Тутаевского муниципального района </a:t>
            </a: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и </a:t>
            </a: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плановый </a:t>
            </a: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 </a:t>
            </a: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2021-2022 годов</a:t>
            </a: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63626" y="3406140"/>
            <a:ext cx="6216748" cy="45720"/>
            <a:chOff x="1463626" y="4539193"/>
            <a:chExt cx="6216748" cy="4572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463626" y="4563017"/>
              <a:ext cx="2971800" cy="1588"/>
            </a:xfrm>
            <a:prstGeom prst="line">
              <a:avLst/>
            </a:prstGeom>
            <a:noFill/>
            <a:ln w="9525" cap="flat" cmpd="sng" algn="ctr">
              <a:solidFill>
                <a:srgbClr val="17A117"/>
              </a:solidFill>
              <a:prstDash val="solid"/>
            </a:ln>
            <a:effectLst>
              <a:outerShdw blurRad="31750" dir="2700000" algn="tl" rotWithShape="0">
                <a:srgbClr val="000000">
                  <a:alpha val="55000"/>
                </a:srgbClr>
              </a:outerShdw>
            </a:effectLst>
          </p:spPr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4708574" y="4563017"/>
              <a:ext cx="2971800" cy="1588"/>
            </a:xfrm>
            <a:prstGeom prst="line">
              <a:avLst/>
            </a:prstGeom>
            <a:noFill/>
            <a:ln w="9525" cap="flat" cmpd="sng" algn="ctr">
              <a:solidFill>
                <a:srgbClr val="17A117"/>
              </a:solidFill>
              <a:prstDash val="solid"/>
            </a:ln>
            <a:effectLst>
              <a:outerShdw blurRad="31750" dir="2700000" algn="tl" rotWithShape="0">
                <a:srgbClr val="000000">
                  <a:alpha val="55000"/>
                </a:srgbClr>
              </a:outerShdw>
            </a:effectLst>
          </p:spPr>
        </p:cxnSp>
        <p:sp>
          <p:nvSpPr>
            <p:cNvPr id="6" name="Овал 5"/>
            <p:cNvSpPr/>
            <p:nvPr/>
          </p:nvSpPr>
          <p:spPr>
            <a:xfrm>
              <a:off x="4540348" y="4539193"/>
              <a:ext cx="45720" cy="45720"/>
            </a:xfrm>
            <a:prstGeom prst="ellipse">
              <a:avLst/>
            </a:prstGeom>
            <a:solidFill>
              <a:srgbClr val="F3A447"/>
            </a:solidFill>
            <a:ln w="38100" cap="flat" cmpd="sng" algn="ctr">
              <a:solidFill>
                <a:srgbClr val="F3A447"/>
              </a:solidFill>
              <a:prstDash val="solid"/>
            </a:ln>
            <a:effectLst>
              <a:outerShdw blurRad="31750" dir="2700000" algn="tl" rotWithShape="0">
                <a:srgbClr val="000000">
                  <a:alpha val="5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5923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185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spc="1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19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19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0931792"/>
              </p:ext>
            </p:extLst>
          </p:nvPr>
        </p:nvGraphicFramePr>
        <p:xfrm>
          <a:off x="103696" y="1404594"/>
          <a:ext cx="8946037" cy="545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9620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br>
              <a:rPr lang="ru-RU" sz="32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cap="all" spc="1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54000">
                    <a:srgbClr val="FF7A00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0112738"/>
              </p:ext>
            </p:extLst>
          </p:nvPr>
        </p:nvGraphicFramePr>
        <p:xfrm>
          <a:off x="0" y="1600200"/>
          <a:ext cx="26138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4267" y="1412776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600" dirty="0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5903567"/>
              </p:ext>
            </p:extLst>
          </p:nvPr>
        </p:nvGraphicFramePr>
        <p:xfrm>
          <a:off x="2479590" y="1145059"/>
          <a:ext cx="6565556" cy="56059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4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25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3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1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effectLst/>
                        <a:latin typeface="Calibri"/>
                      </a:endParaRPr>
                    </a:p>
                  </a:txBody>
                  <a:tcPr marL="23024" marR="23024" marT="6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год </a:t>
                      </a:r>
                      <a:r>
                        <a:rPr lang="ru-RU" sz="12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ожид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1 052 158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1 059 918</a:t>
                      </a: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970 601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872 589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449 179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494 684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494 559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495 628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</a:t>
                      </a:r>
                      <a:r>
                        <a:rPr lang="ru-RU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экономика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70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167 373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70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153 435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7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151 444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7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163 221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7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3E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136 112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3E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137 425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3E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71 551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3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25 992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3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и кинематография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142 250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140 404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122 240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92 591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140 025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52 965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25 173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29 412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1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43 270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1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42 509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1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1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13 348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1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5 500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</a:t>
                      </a:r>
                      <a:r>
                        <a:rPr lang="ru-RU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окружающей среды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1 327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4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</a:t>
                      </a:r>
                      <a:r>
                        <a:rPr lang="ru-RU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2 890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2 480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33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33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Условно-утвержденные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13 281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17 022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2080161"/>
                  </a:ext>
                </a:extLst>
              </a:tr>
              <a:tr h="52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Всего расходов: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2 137 710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2 091 257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1 887 023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1 712 303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90" marR="39990" marT="6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755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5236"/>
            <a:ext cx="9144000" cy="467784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  <a:r>
              <a:rPr lang="ru-RU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долг</a:t>
            </a:r>
            <a:endParaRPr lang="ru-RU" sz="1200" cap="all" spc="1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8363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4228460"/>
              </p:ext>
            </p:extLst>
          </p:nvPr>
        </p:nvGraphicFramePr>
        <p:xfrm>
          <a:off x="881449" y="2743201"/>
          <a:ext cx="7274010" cy="309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7662" y="724930"/>
            <a:ext cx="73676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100" normalizeH="0" baseline="0" noProof="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Муниципальный </a:t>
            </a:r>
            <a:r>
              <a:rPr kumimoji="0" lang="ru-RU" sz="1400" b="1" i="0" u="none" strike="noStrike" kern="1200" cap="all" spc="100" normalizeH="0" baseline="0" noProof="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долг </a:t>
            </a:r>
            <a:r>
              <a:rPr kumimoji="0" lang="ru-RU" sz="1200" b="0" i="0" u="none" strike="noStrike" kern="1200" cap="all" spc="100" normalizeH="0" baseline="0" noProof="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8363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совокупность долговых обязательств муниципального образования. Предельный объем муниципального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долга Тутаевского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муниципального района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должен превышать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процентов утвержденного решением о бюджете на очередной финансовый год и плановый период общего объема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доходов бюджета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учета       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утвержденного объема безвозмездных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поступлений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C3C43">
                  <a:lumMod val="9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36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-23567" y="273119"/>
            <a:ext cx="9144000" cy="1197650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 муниципального района</a:t>
            </a:r>
            <a:endParaRPr lang="ru-RU" sz="2000" b="1" cap="all" spc="1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54000">
                    <a:srgbClr val="FF7A00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70769"/>
            <a:ext cx="9144000" cy="53872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2438" algn="just"/>
            <a:r>
              <a:rPr lang="ru-RU" sz="2000" dirty="0" smtClean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бюджета Тутаевского муниципального района на 2020 – 2022 годы применяется программно-целевой подход, что позволяет ответить на главный вопрос – на что и зачем тратятся бюджетные средства, какие цели необходимо достичь при распределении этих средств.</a:t>
            </a:r>
          </a:p>
          <a:p>
            <a:pPr indent="452438" algn="just"/>
            <a:endParaRPr lang="ru-RU" sz="2000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/>
            <a:endParaRPr lang="ru-RU" sz="2000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/>
            <a:endParaRPr lang="ru-RU" sz="2000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/>
            <a:endParaRPr lang="ru-RU" sz="2000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финансового обеспечения реализации муниципальных программ в Тутаевском муниципальном районе:</a:t>
            </a:r>
          </a:p>
          <a:p>
            <a:pPr algn="ctr"/>
            <a:r>
              <a:rPr lang="ru-RU" sz="2000" dirty="0" smtClean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1 938 ,8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1 795 ,4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000" dirty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1 664,3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000" dirty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29028" y="2953085"/>
            <a:ext cx="7638809" cy="1707396"/>
            <a:chOff x="0" y="3573016"/>
            <a:chExt cx="8303381" cy="18559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3016"/>
              <a:ext cx="1721210" cy="1207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221088"/>
              <a:ext cx="1816959" cy="1207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89" y="3573016"/>
              <a:ext cx="1940628" cy="1207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052" y="4221088"/>
              <a:ext cx="1722558" cy="1207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906" y="3573016"/>
              <a:ext cx="1626597" cy="1207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221088"/>
              <a:ext cx="1935806" cy="1207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2175" y="3573016"/>
              <a:ext cx="1721206" cy="1207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5457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4856" y="2153002"/>
            <a:ext cx="4514785" cy="434375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173,4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157,0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118,4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т.ч: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оказания услуг в сфере молодежной политики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 на патриотическое воспитание граждан, в том числе: благоустройство и реставрация памятников, мемориалов, воинских захоронений 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дополнительных образовательных программ в сфере культуры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противодействию злоупотреблению наркотиками 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доступа граждан к информационно-библиотечным ресурсам</a:t>
            </a:r>
            <a:endParaRPr lang="ru-RU" sz="14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69642" y="1837038"/>
            <a:ext cx="3698856" cy="1795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0" y="256240"/>
            <a:ext cx="9144000" cy="1461939"/>
          </a:xfrm>
          <a:prstGeom prst="rect">
            <a:avLst/>
          </a:prstGeom>
          <a:ln w="6350" cap="rnd">
            <a:noFill/>
          </a:ln>
        </p:spPr>
        <p:txBody>
          <a:bodyPr vert="horz" wrap="square" rtlCol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all" spc="100" normalizeH="0" baseline="0" noProof="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100" normalizeH="0" baseline="0" noProof="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культуры, туризма и молодежной</a:t>
            </a:r>
            <a:r>
              <a:rPr kumimoji="0" lang="ru-RU" sz="2400" b="1" i="0" u="none" strike="noStrike" kern="1200" cap="all" spc="100" normalizeH="0" noProof="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политики в </a:t>
            </a:r>
            <a:r>
              <a:rPr kumimoji="0" lang="ru-RU" sz="2400" b="1" i="0" u="none" strike="noStrike" kern="1200" cap="all" spc="100" normalizeH="0" noProof="0" dirty="0" err="1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тутаевском</a:t>
            </a:r>
            <a:r>
              <a:rPr kumimoji="0" lang="ru-RU" sz="2400" b="1" i="0" u="none" strike="noStrike" kern="1200" cap="all" spc="100" normalizeH="0" noProof="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муниципальном районе</a:t>
            </a:r>
            <a:r>
              <a:rPr kumimoji="0" lang="ru-RU" sz="2400" b="1" i="0" u="none" strike="noStrike" kern="1200" cap="all" spc="100" normalizeH="0" baseline="0" noProof="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</a:t>
            </a:r>
            <a:endParaRPr kumimoji="0" lang="ru-RU" sz="2400" b="1" i="0" u="none" strike="noStrike" kern="1200" cap="all" spc="100" normalizeH="0" baseline="0" noProof="0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54000">
                    <a:srgbClr val="FF7A00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regnum_picture_1493895795156220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36757" y="3978877"/>
            <a:ext cx="3723502" cy="20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32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11657"/>
            <a:ext cx="9143999" cy="1585049"/>
          </a:xfrm>
        </p:spPr>
        <p:txBody>
          <a:bodyPr wrap="square">
            <a:spAutoFit/>
          </a:bodyPr>
          <a:lstStyle/>
          <a:p>
            <a:pPr marL="0" indent="0" algn="ctr"/>
            <a:r>
              <a:rPr lang="ru-RU" sz="17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17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физической культуры и спорта в Тутаевском муниципальном районе</a:t>
            </a:r>
            <a:r>
              <a:rPr lang="ru-RU" sz="3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54000">
                    <a:srgbClr val="FF7A00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060" y="1859948"/>
            <a:ext cx="5040560" cy="4742837"/>
          </a:xfrm>
        </p:spPr>
        <p:txBody>
          <a:bodyPr>
            <a:spAutoFit/>
          </a:bodyPr>
          <a:lstStyle/>
          <a:p>
            <a:pPr marL="0" indent="0">
              <a:buNone/>
            </a:pPr>
            <a:endParaRPr lang="ru-RU" sz="1900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1 107,6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1 008,2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899,5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т.ч: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муниципальными образовательными учреждениями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 организованными формами отдыха и оздоровления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физкультурно-оздоровительной и спортивно-массовой работы среди детей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муниципальных образовательных учреждений</a:t>
            </a:r>
            <a:endParaRPr lang="ru-RU" sz="16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82746" y="2191265"/>
            <a:ext cx="3328085" cy="191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Соколова.DEPFIN\Pictures\X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7461" y="4390768"/>
            <a:ext cx="3303372" cy="1895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680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0" y="253092"/>
            <a:ext cx="9144000" cy="1377745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17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Тутаевского муниципального района»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7487" y="2045793"/>
            <a:ext cx="4706564" cy="425757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455,7 </a:t>
            </a:r>
            <a:r>
              <a:rPr lang="ru-RU" sz="2400" b="1" dirty="0" err="1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455,2 </a:t>
            </a:r>
            <a:r>
              <a:rPr lang="ru-RU" sz="2400" b="1" dirty="0" err="1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456,3 </a:t>
            </a:r>
            <a:r>
              <a:rPr lang="ru-RU" sz="2400" b="1" dirty="0" err="1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dirty="0"/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выплат, пособий и компенсаций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социальных услуг населению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защита семей с детьми, инвалидов, ветеранов, граждан и детей, оказавшихся в трудной жизненной ситуации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при рождении детей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меры, направленные на снижение производственного травматизма и профессиональной заболеваемости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892953" y="2045793"/>
            <a:ext cx="3688553" cy="2766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237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6214" y="550770"/>
            <a:ext cx="8911573" cy="106172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17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17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дорожного хозяйства в </a:t>
            </a:r>
            <a:r>
              <a:rPr lang="ru-RU" sz="2700" b="1" cap="all" spc="1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тутаевском</a:t>
            </a:r>
            <a:r>
              <a:rPr lang="ru-RU" sz="2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  <a:r>
              <a:rPr lang="ru-RU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1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1462" y="2142960"/>
            <a:ext cx="4752451" cy="440941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116,8 </a:t>
            </a:r>
            <a:r>
              <a:rPr lang="ru-RU" sz="2400" b="1" dirty="0" err="1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124,0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136,3 </a:t>
            </a:r>
            <a:r>
              <a:rPr lang="ru-RU" sz="2400" b="1" dirty="0" err="1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dirty="0"/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т.ч: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повышению безопасности дорожного движения на автомобильных дорогах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сохранности существующей дорожной сети, содержание и ремонт автомобильных дорог 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«Дорожная сеть»</a:t>
            </a:r>
            <a:endParaRPr lang="ru-RU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ru-RU" sz="24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338119" y="2066033"/>
            <a:ext cx="3492844" cy="2176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33913" y="4382629"/>
            <a:ext cx="3426863" cy="1852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3730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0" y="253092"/>
            <a:ext cx="9144000" cy="1601345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17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и санитарно – эпидемиологическая безопасность </a:t>
            </a:r>
            <a:r>
              <a:rPr lang="ru-RU" sz="2400" b="1" cap="all" spc="1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7487" y="2045793"/>
            <a:ext cx="4520780" cy="413241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2836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34,6 млн.руб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20,8 млн.руб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 </a:t>
            </a:r>
            <a:r>
              <a:rPr lang="ru-RU" sz="2400" b="1" dirty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т.ч: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  <a:tabLst>
                <a:tab pos="4310063" algn="l"/>
                <a:tab pos="5199063" algn="l"/>
                <a:tab pos="7535863" algn="l"/>
              </a:tabLst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уровня внешнего благоустройства и санитарного состояния территории ТМР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  <a:tabLst>
                <a:tab pos="4310063" algn="l"/>
                <a:tab pos="5199063" algn="l"/>
                <a:tab pos="7535863" algn="l"/>
              </a:tabLst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освещения улиц города </a:t>
            </a:r>
          </a:p>
          <a:p>
            <a:pPr indent="-254000">
              <a:lnSpc>
                <a:spcPct val="70000"/>
              </a:lnSpc>
              <a:buFont typeface="Wingdings" panose="05000000000000000000" pitchFamily="2" charset="2"/>
              <a:buChar char="§"/>
              <a:tabLst>
                <a:tab pos="4310063" algn="l"/>
                <a:tab pos="5199063" algn="l"/>
                <a:tab pos="7535863" algn="l"/>
              </a:tabLst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энергосберегающих мероприятий</a:t>
            </a:r>
          </a:p>
        </p:txBody>
      </p:sp>
      <p:pic>
        <p:nvPicPr>
          <p:cNvPr id="5" name="Рисунок 4" descr="1_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28775" y="2421924"/>
            <a:ext cx="3773936" cy="28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16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6214" y="550770"/>
            <a:ext cx="8911573" cy="106172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17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17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перевозок автомобильным и речным транспортом на территории </a:t>
            </a:r>
            <a:r>
              <a:rPr lang="ru-RU" sz="2700" b="1" cap="all" spc="1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2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1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8913" y="2074594"/>
            <a:ext cx="5070593" cy="378770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26,0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24,0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23,5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4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транспортных услуг по перевозке пассажиров автомобильным транспортом, транспортом общего пользования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транспортных услуг по перевозке пассажиров речным транспортом</a:t>
            </a:r>
            <a:endParaRPr lang="ru-RU" sz="14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ru-RU" sz="24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542813" y="4563761"/>
            <a:ext cx="2335426" cy="1556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Соколова.DEPFIN\Pictures\2486337ab900416aa8bbe0741ddb3af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6530" y="2586680"/>
            <a:ext cx="2298356" cy="1647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1387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505" y="442111"/>
            <a:ext cx="8229600" cy="1188368"/>
          </a:xfrm>
        </p:spPr>
        <p:txBody>
          <a:bodyPr>
            <a:normAutofit/>
          </a:bodyPr>
          <a:lstStyle/>
          <a:p>
            <a:r>
              <a:rPr lang="ru-RU" sz="32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32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72816"/>
            <a:ext cx="7344816" cy="439519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Вводная </a:t>
            </a: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8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22397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качественными коммунальными услугами населения </a:t>
            </a:r>
            <a:r>
              <a:rPr lang="ru-RU" sz="2700" b="1" cap="all" spc="1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2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5" y="2160590"/>
            <a:ext cx="398148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11,6 </a:t>
            </a:r>
            <a:r>
              <a:rPr lang="ru-RU" sz="2000" b="1" dirty="0" err="1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2,0 </a:t>
            </a:r>
            <a:r>
              <a:rPr lang="ru-RU" sz="2000" b="1" dirty="0" err="1" smtClean="0">
                <a:solidFill>
                  <a:srgbClr val="28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000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т.ч: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газификация жилищного фонда населенных пунктов путем строительства межпоселковых газопроводов и распределительных газовых сетей</a:t>
            </a:r>
          </a:p>
          <a:p>
            <a:pPr indent="-166688">
              <a:lnSpc>
                <a:spcPct val="70000"/>
              </a:lnSpc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околова.DEPFIN\Pictures\9830bfcccaa21a111d154aec3a313c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4507" y="2347785"/>
            <a:ext cx="3105665" cy="177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Соколова.DEPFIN\Pictures\247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2746" y="4300152"/>
            <a:ext cx="3072713" cy="184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337751"/>
            <a:ext cx="8223974" cy="1592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и инновационная экономика развитие предпринимательства и сельского хозяйства в Тутаевском муниципальном районе»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2627870"/>
            <a:ext cx="4319239" cy="3413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1,0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1,0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1,0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b="1" dirty="0" smtClean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т.ч: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товаров для сельского населения в труднодоступные населенные пункты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сельскохозяйственного производства в рамках субсидирования сельскохозяйственных товаропроизводителей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агропромышленного комплекса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популяризации бренда романовской овцы</a:t>
            </a:r>
          </a:p>
          <a:p>
            <a:pPr indent="-166688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передовиков сельскохозяйственного производства</a:t>
            </a:r>
          </a:p>
          <a:p>
            <a:pPr marL="0" indent="0">
              <a:lnSpc>
                <a:spcPct val="70000"/>
              </a:lnSpc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wx10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13405" y="4399005"/>
            <a:ext cx="2990335" cy="1993558"/>
          </a:xfrm>
          <a:prstGeom prst="rect">
            <a:avLst/>
          </a:prstGeom>
        </p:spPr>
      </p:pic>
      <p:pic>
        <p:nvPicPr>
          <p:cNvPr id="6" name="Рисунок 5" descr="825ca68e92b3f3581b7cfeb52615e3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98076" y="2545492"/>
            <a:ext cx="2479590" cy="17052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9" y="659027"/>
            <a:ext cx="8870623" cy="642550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значимые проекты</a:t>
            </a:r>
            <a:endParaRPr lang="ru-RU" sz="3200" b="1" cap="all" spc="1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54000">
                    <a:srgbClr val="FF7A00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5" y="2051221"/>
            <a:ext cx="6855765" cy="378940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Федеральный проект «Успех каждого ребенка»  - ремонт спортивного зала МОУ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Чебаковская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СШ</a:t>
            </a:r>
          </a:p>
          <a:p>
            <a:pPr algn="just">
              <a:spcBef>
                <a:spcPts val="12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Федеральный проект «Культурная среда» -капитальный ремонт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Констрантиновского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социально-культурного комплекса</a:t>
            </a:r>
          </a:p>
          <a:p>
            <a:pPr algn="just">
              <a:spcBef>
                <a:spcPts val="12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строительство газопровода д. Богословское – д.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Емишево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– д.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Кузилово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Тутаевского муниципального района Ярославской области</a:t>
            </a:r>
          </a:p>
          <a:p>
            <a:pPr algn="just">
              <a:spcBef>
                <a:spcPts val="1200"/>
              </a:spcBef>
              <a:buClr>
                <a:schemeClr val="accent2"/>
              </a:buClr>
              <a:buSzPct val="100000"/>
              <a:buNone/>
            </a:pP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85219" y="886874"/>
            <a:ext cx="6373562" cy="6830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37906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988" y="855979"/>
            <a:ext cx="8573729" cy="1404392"/>
          </a:xfrm>
        </p:spPr>
        <p:txBody>
          <a:bodyPr>
            <a:noAutofit/>
          </a:bodyPr>
          <a:lstStyle/>
          <a:p>
            <a:pPr marL="717550" indent="-717550" algn="just">
              <a:lnSpc>
                <a:spcPts val="2500"/>
              </a:lnSpc>
            </a:pPr>
            <a:r>
              <a:rPr lang="ru-RU" sz="2400" b="1" i="1" spc="-10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Межбюджетные   </a:t>
            </a:r>
            <a:r>
              <a:rPr lang="ru-RU" sz="2400" b="1" i="1" spc="-10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трансферты (</a:t>
            </a:r>
            <a:r>
              <a:rPr lang="ru-RU" sz="2400" b="1" i="1" spc="-100" dirty="0" err="1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МБТ</a:t>
            </a:r>
            <a:r>
              <a:rPr lang="ru-RU" sz="2400" b="1" i="1" spc="-10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</a:t>
            </a:r>
            <a:r>
              <a:rPr lang="ru-RU" sz="1700" b="1" cap="all" spc="-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  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   средства,    перечисляемые    из    одного    бюджета бюджетной системы Российской Федерации другому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7780" y="4255725"/>
            <a:ext cx="8957186" cy="2597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МБТ, не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целевого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назначения, предоставляемые на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и безвозвратной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(в переводе с латинского </a:t>
            </a:r>
            <a:r>
              <a:rPr lang="ru-RU" i="1" dirty="0" err="1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дар, пожертвование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 бюджете города Екатеринбурга дотации не планируются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на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долевого финансирования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(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латинское </a:t>
            </a:r>
            <a:r>
              <a:rPr lang="ru-RU" i="1" dirty="0" err="1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помощь, поддержка).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переданных государственных полномочий.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целевого использования средств, они подлежат возврату в тот бюджет, из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2072270" y="1951602"/>
            <a:ext cx="4999461" cy="617538"/>
            <a:chOff x="1381" y="924"/>
            <a:chExt cx="2979" cy="389"/>
          </a:xfrm>
        </p:grpSpPr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1568" y="924"/>
              <a:ext cx="2726" cy="389"/>
              <a:chOff x="1713" y="1167"/>
              <a:chExt cx="2483" cy="389"/>
            </a:xfrm>
          </p:grpSpPr>
          <p:sp>
            <p:nvSpPr>
              <p:cNvPr id="14" name="AutoShape 66"/>
              <p:cNvSpPr>
                <a:spLocks noChangeArrowheads="1"/>
              </p:cNvSpPr>
              <p:nvPr/>
            </p:nvSpPr>
            <p:spPr bwMode="gray">
              <a:xfrm>
                <a:off x="1748" y="1167"/>
                <a:ext cx="2448" cy="389"/>
              </a:xfrm>
              <a:prstGeom prst="roundRect">
                <a:avLst>
                  <a:gd name="adj" fmla="val 50000"/>
                </a:avLst>
              </a:prstGeom>
              <a:solidFill>
                <a:srgbClr val="FCFCFC">
                  <a:alpha val="8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AutoShape 67"/>
              <p:cNvSpPr>
                <a:spLocks noChangeArrowheads="1"/>
              </p:cNvSpPr>
              <p:nvPr/>
            </p:nvSpPr>
            <p:spPr bwMode="gray">
              <a:xfrm>
                <a:off x="1713" y="1198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C3300">
                      <a:gamma/>
                      <a:shade val="72549"/>
                      <a:invGamma/>
                      <a:alpha val="80000"/>
                    </a:srgbClr>
                  </a:gs>
                  <a:gs pos="50000">
                    <a:srgbClr val="CC3300">
                      <a:alpha val="40000"/>
                    </a:srgbClr>
                  </a:gs>
                  <a:gs pos="100000">
                    <a:srgbClr val="CC3300">
                      <a:gamma/>
                      <a:shade val="72549"/>
                      <a:invGamma/>
                      <a:alpha val="8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DF58D"/>
                  </a:solidFill>
                  <a:effectLst/>
                  <a:uLnTx/>
                  <a:uFillTx/>
                  <a:latin typeface="Symbol" pitchFamily="18" charset="2"/>
                </a:endParaRPr>
              </a:p>
            </p:txBody>
          </p:sp>
        </p:grpSp>
        <p:sp>
          <p:nvSpPr>
            <p:cNvPr id="13" name="Rectangle 68"/>
            <p:cNvSpPr>
              <a:spLocks noChangeArrowheads="1"/>
            </p:cNvSpPr>
            <p:nvPr/>
          </p:nvSpPr>
          <p:spPr bwMode="gray">
            <a:xfrm>
              <a:off x="1381" y="1047"/>
              <a:ext cx="297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b="1" kern="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Виды  межбюджетных трансфертов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579077" y="2433028"/>
            <a:ext cx="5985847" cy="1893144"/>
            <a:chOff x="862806" y="2521515"/>
            <a:chExt cx="6840538" cy="2163457"/>
          </a:xfrm>
        </p:grpSpPr>
        <p:sp>
          <p:nvSpPr>
            <p:cNvPr id="16" name="Freeform 4"/>
            <p:cNvSpPr>
              <a:spLocks/>
            </p:cNvSpPr>
            <p:nvPr/>
          </p:nvSpPr>
          <p:spPr bwMode="gray">
            <a:xfrm>
              <a:off x="1518444" y="2569140"/>
              <a:ext cx="2097087" cy="1152000"/>
            </a:xfrm>
            <a:custGeom>
              <a:avLst/>
              <a:gdLst>
                <a:gd name="T0" fmla="*/ 763 w 1335"/>
                <a:gd name="T1" fmla="*/ 102 h 1479"/>
                <a:gd name="T2" fmla="*/ 1209 w 1335"/>
                <a:gd name="T3" fmla="*/ 244 h 1479"/>
                <a:gd name="T4" fmla="*/ 1325 w 1335"/>
                <a:gd name="T5" fmla="*/ 314 h 1479"/>
                <a:gd name="T6" fmla="*/ 843 w 1335"/>
                <a:gd name="T7" fmla="*/ 267 h 1479"/>
                <a:gd name="T8" fmla="*/ 305 w 1335"/>
                <a:gd name="T9" fmla="*/ 1479 h 1479"/>
                <a:gd name="T10" fmla="*/ 0 w 1335"/>
                <a:gd name="T11" fmla="*/ 1303 h 1479"/>
                <a:gd name="T12" fmla="*/ 763 w 1335"/>
                <a:gd name="T13" fmla="*/ 102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5" h="1479">
                  <a:moveTo>
                    <a:pt x="763" y="102"/>
                  </a:moveTo>
                  <a:cubicBezTo>
                    <a:pt x="920" y="0"/>
                    <a:pt x="1137" y="178"/>
                    <a:pt x="1209" y="244"/>
                  </a:cubicBezTo>
                  <a:cubicBezTo>
                    <a:pt x="1281" y="310"/>
                    <a:pt x="1335" y="312"/>
                    <a:pt x="1325" y="314"/>
                  </a:cubicBezTo>
                  <a:cubicBezTo>
                    <a:pt x="1262" y="339"/>
                    <a:pt x="1010" y="74"/>
                    <a:pt x="843" y="267"/>
                  </a:cubicBezTo>
                  <a:cubicBezTo>
                    <a:pt x="554" y="534"/>
                    <a:pt x="389" y="1337"/>
                    <a:pt x="305" y="1479"/>
                  </a:cubicBezTo>
                  <a:lnTo>
                    <a:pt x="0" y="1303"/>
                  </a:lnTo>
                  <a:cubicBezTo>
                    <a:pt x="76" y="1074"/>
                    <a:pt x="398" y="270"/>
                    <a:pt x="763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gray">
            <a:xfrm flipH="1">
              <a:off x="5008409" y="2569140"/>
              <a:ext cx="2097087" cy="1152000"/>
            </a:xfrm>
            <a:custGeom>
              <a:avLst/>
              <a:gdLst>
                <a:gd name="T0" fmla="*/ 763 w 1335"/>
                <a:gd name="T1" fmla="*/ 102 h 1479"/>
                <a:gd name="T2" fmla="*/ 1209 w 1335"/>
                <a:gd name="T3" fmla="*/ 244 h 1479"/>
                <a:gd name="T4" fmla="*/ 1325 w 1335"/>
                <a:gd name="T5" fmla="*/ 314 h 1479"/>
                <a:gd name="T6" fmla="*/ 843 w 1335"/>
                <a:gd name="T7" fmla="*/ 267 h 1479"/>
                <a:gd name="T8" fmla="*/ 305 w 1335"/>
                <a:gd name="T9" fmla="*/ 1479 h 1479"/>
                <a:gd name="T10" fmla="*/ 0 w 1335"/>
                <a:gd name="T11" fmla="*/ 1303 h 1479"/>
                <a:gd name="T12" fmla="*/ 763 w 1335"/>
                <a:gd name="T13" fmla="*/ 102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5" h="1479">
                  <a:moveTo>
                    <a:pt x="763" y="102"/>
                  </a:moveTo>
                  <a:cubicBezTo>
                    <a:pt x="920" y="0"/>
                    <a:pt x="1137" y="178"/>
                    <a:pt x="1209" y="244"/>
                  </a:cubicBezTo>
                  <a:cubicBezTo>
                    <a:pt x="1281" y="310"/>
                    <a:pt x="1335" y="312"/>
                    <a:pt x="1325" y="314"/>
                  </a:cubicBezTo>
                  <a:cubicBezTo>
                    <a:pt x="1262" y="339"/>
                    <a:pt x="1010" y="74"/>
                    <a:pt x="843" y="267"/>
                  </a:cubicBezTo>
                  <a:cubicBezTo>
                    <a:pt x="554" y="534"/>
                    <a:pt x="389" y="1337"/>
                    <a:pt x="305" y="1479"/>
                  </a:cubicBezTo>
                  <a:lnTo>
                    <a:pt x="0" y="1303"/>
                  </a:lnTo>
                  <a:cubicBezTo>
                    <a:pt x="76" y="1074"/>
                    <a:pt x="398" y="270"/>
                    <a:pt x="763" y="102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gray">
            <a:xfrm>
              <a:off x="4092990" y="2521515"/>
              <a:ext cx="625475" cy="2103437"/>
            </a:xfrm>
            <a:custGeom>
              <a:avLst/>
              <a:gdLst>
                <a:gd name="T0" fmla="*/ 229 w 398"/>
                <a:gd name="T1" fmla="*/ 318 h 1542"/>
                <a:gd name="T2" fmla="*/ 80 w 398"/>
                <a:gd name="T3" fmla="*/ 240 h 1542"/>
                <a:gd name="T4" fmla="*/ 10 w 398"/>
                <a:gd name="T5" fmla="*/ 1542 h 1542"/>
                <a:gd name="T6" fmla="*/ 362 w 398"/>
                <a:gd name="T7" fmla="*/ 1525 h 1542"/>
                <a:gd name="T8" fmla="*/ 229 w 398"/>
                <a:gd name="T9" fmla="*/ 318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gray">
            <a:xfrm>
              <a:off x="862806" y="2951422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F8F8F8">
                      <a:alpha val="70000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gray">
            <a:xfrm>
              <a:off x="937419" y="3030797"/>
              <a:ext cx="1595437" cy="1582738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EAEAE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3" descr="circuler_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94569" y="3087947"/>
              <a:ext cx="1492250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14"/>
            <p:cNvSpPr>
              <a:spLocks noChangeArrowheads="1"/>
            </p:cNvSpPr>
            <p:nvPr/>
          </p:nvSpPr>
          <p:spPr bwMode="ltGray">
            <a:xfrm>
              <a:off x="994569" y="3087947"/>
              <a:ext cx="1482725" cy="1460500"/>
            </a:xfrm>
            <a:prstGeom prst="ellipse">
              <a:avLst/>
            </a:prstGeom>
            <a:gradFill rotWithShape="1">
              <a:gsLst>
                <a:gs pos="0">
                  <a:srgbClr val="FF6161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6161">
                    <a:alpha val="45000"/>
                  </a:srgbClr>
                </a:gs>
                <a:gs pos="100000">
                  <a:srgbClr val="FF6161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5955506" y="2951422"/>
              <a:ext cx="1747838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F8F8F8">
                      <a:alpha val="70000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6028531" y="3030797"/>
              <a:ext cx="1597025" cy="1582738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EAEAE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Picture 18" descr="circuler_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087269" y="3087947"/>
              <a:ext cx="1490662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19"/>
            <p:cNvSpPr>
              <a:spLocks noChangeArrowheads="1"/>
            </p:cNvSpPr>
            <p:nvPr/>
          </p:nvSpPr>
          <p:spPr bwMode="gray">
            <a:xfrm>
              <a:off x="6087269" y="3087947"/>
              <a:ext cx="1481137" cy="1460500"/>
            </a:xfrm>
            <a:prstGeom prst="ellipse">
              <a:avLst/>
            </a:prstGeom>
            <a:gradFill rotWithShape="1">
              <a:gsLst>
                <a:gs pos="0">
                  <a:srgbClr val="5CB1FE">
                    <a:gamma/>
                    <a:shade val="26275"/>
                    <a:invGamma/>
                    <a:alpha val="89999"/>
                  </a:srgbClr>
                </a:gs>
                <a:gs pos="50000">
                  <a:srgbClr val="5CB1FE">
                    <a:alpha val="45000"/>
                  </a:srgbClr>
                </a:gs>
                <a:gs pos="100000">
                  <a:srgbClr val="5CB1FE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8" name="Group 22"/>
            <p:cNvGrpSpPr>
              <a:grpSpLocks/>
            </p:cNvGrpSpPr>
            <p:nvPr/>
          </p:nvGrpSpPr>
          <p:grpSpPr bwMode="auto">
            <a:xfrm rot="20302575" flipH="1" flipV="1">
              <a:off x="6423803" y="4261789"/>
              <a:ext cx="1076487" cy="232801"/>
              <a:chOff x="1565" y="2568"/>
              <a:chExt cx="1118" cy="279"/>
            </a:xfrm>
          </p:grpSpPr>
          <p:sp>
            <p:nvSpPr>
              <p:cNvPr id="34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27"/>
            <p:cNvGrpSpPr>
              <a:grpSpLocks/>
            </p:cNvGrpSpPr>
            <p:nvPr/>
          </p:nvGrpSpPr>
          <p:grpSpPr bwMode="auto">
            <a:xfrm rot="56115" flipH="1" flipV="1">
              <a:off x="6193716" y="4270472"/>
              <a:ext cx="1076487" cy="234060"/>
              <a:chOff x="1565" y="2568"/>
              <a:chExt cx="1118" cy="279"/>
            </a:xfrm>
          </p:grpSpPr>
          <p:sp>
            <p:nvSpPr>
              <p:cNvPr id="30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8" name="Oval 32"/>
            <p:cNvSpPr>
              <a:spLocks noChangeArrowheads="1"/>
            </p:cNvSpPr>
            <p:nvPr/>
          </p:nvSpPr>
          <p:spPr bwMode="gray">
            <a:xfrm>
              <a:off x="3483769" y="2951422"/>
              <a:ext cx="1747837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F8F8F8">
                      <a:alpha val="70000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gray">
            <a:xfrm>
              <a:off x="3556794" y="3030797"/>
              <a:ext cx="1597025" cy="1582738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EAEAE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0" name="Picture 34" descr="circuler_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15531" y="3087947"/>
              <a:ext cx="1490663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35"/>
            <p:cNvSpPr>
              <a:spLocks noChangeArrowheads="1"/>
            </p:cNvSpPr>
            <p:nvPr/>
          </p:nvSpPr>
          <p:spPr bwMode="gray">
            <a:xfrm>
              <a:off x="3615531" y="3087947"/>
              <a:ext cx="1481138" cy="1460500"/>
            </a:xfrm>
            <a:prstGeom prst="ellipse">
              <a:avLst/>
            </a:prstGeom>
            <a:gradFill rotWithShape="1">
              <a:gsLst>
                <a:gs pos="0">
                  <a:srgbClr val="A8D02A">
                    <a:gamma/>
                    <a:shade val="26275"/>
                    <a:invGamma/>
                    <a:alpha val="89999"/>
                  </a:srgbClr>
                </a:gs>
                <a:gs pos="50000">
                  <a:srgbClr val="A8D02A">
                    <a:alpha val="45000"/>
                  </a:srgbClr>
                </a:gs>
                <a:gs pos="100000">
                  <a:srgbClr val="A8D02A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3" name="Group 38"/>
            <p:cNvGrpSpPr>
              <a:grpSpLocks/>
            </p:cNvGrpSpPr>
            <p:nvPr/>
          </p:nvGrpSpPr>
          <p:grpSpPr bwMode="auto">
            <a:xfrm rot="20302575" flipH="1" flipV="1">
              <a:off x="3952066" y="4261789"/>
              <a:ext cx="1076486" cy="232801"/>
              <a:chOff x="1565" y="2568"/>
              <a:chExt cx="1118" cy="279"/>
            </a:xfrm>
          </p:grpSpPr>
          <p:sp>
            <p:nvSpPr>
              <p:cNvPr id="49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 rot="56115" flipH="1" flipV="1">
              <a:off x="3721979" y="4270472"/>
              <a:ext cx="1076486" cy="234060"/>
              <a:chOff x="1565" y="2568"/>
              <a:chExt cx="1118" cy="279"/>
            </a:xfrm>
          </p:grpSpPr>
          <p:sp>
            <p:nvSpPr>
              <p:cNvPr id="45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" name="Rectangle 49"/>
            <p:cNvSpPr>
              <a:spLocks noChangeArrowheads="1"/>
            </p:cNvSpPr>
            <p:nvPr/>
          </p:nvSpPr>
          <p:spPr bwMode="black">
            <a:xfrm>
              <a:off x="3672628" y="3558769"/>
              <a:ext cx="1381610" cy="439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1900" b="1" i="1" dirty="0" smtClean="0">
                  <a:ln w="9000" cmpd="sng">
                    <a:solidFill>
                      <a:srgbClr val="E76618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200"/>
                      </a:gs>
                      <a:gs pos="54000">
                        <a:srgbClr val="FF7A00"/>
                      </a:gs>
                      <a:gs pos="68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</a:t>
              </a:r>
              <a:endParaRPr lang="en-US" sz="1900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black">
            <a:xfrm>
              <a:off x="1018460" y="3558769"/>
              <a:ext cx="1393826" cy="439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900" b="1" i="1" dirty="0" smtClean="0">
                  <a:ln w="9000" cmpd="sng">
                    <a:solidFill>
                      <a:srgbClr val="E76618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200"/>
                      </a:gs>
                      <a:gs pos="54000">
                        <a:srgbClr val="FF7A00"/>
                      </a:gs>
                      <a:gs pos="68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Дотации</a:t>
              </a:r>
              <a:endParaRPr kumimoji="0" lang="en-US" sz="1900" b="1" i="0" u="none" strike="noStrike" kern="0" cap="none" normalizeH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black">
            <a:xfrm>
              <a:off x="6060990" y="3558767"/>
              <a:ext cx="1522959" cy="439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900" b="1" i="1" dirty="0" smtClean="0">
                  <a:ln w="9000" cmpd="sng">
                    <a:solidFill>
                      <a:srgbClr val="E76618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200"/>
                      </a:gs>
                      <a:gs pos="54000">
                        <a:srgbClr val="FF7A00"/>
                      </a:gs>
                      <a:gs pos="68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</a:t>
              </a:r>
              <a:endParaRPr lang="en-US" sz="1900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Group 54"/>
            <p:cNvGrpSpPr>
              <a:grpSpLocks/>
            </p:cNvGrpSpPr>
            <p:nvPr/>
          </p:nvGrpSpPr>
          <p:grpSpPr bwMode="auto">
            <a:xfrm rot="20302575" flipH="1" flipV="1">
              <a:off x="1319991" y="4261789"/>
              <a:ext cx="1076486" cy="232801"/>
              <a:chOff x="1565" y="2568"/>
              <a:chExt cx="1118" cy="279"/>
            </a:xfrm>
          </p:grpSpPr>
          <p:sp>
            <p:nvSpPr>
              <p:cNvPr id="63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8" name="Group 59"/>
            <p:cNvGrpSpPr>
              <a:grpSpLocks/>
            </p:cNvGrpSpPr>
            <p:nvPr/>
          </p:nvGrpSpPr>
          <p:grpSpPr bwMode="auto">
            <a:xfrm rot="56115" flipH="1" flipV="1">
              <a:off x="1089904" y="4270472"/>
              <a:ext cx="1076486" cy="234060"/>
              <a:chOff x="1565" y="2568"/>
              <a:chExt cx="1118" cy="279"/>
            </a:xfrm>
          </p:grpSpPr>
          <p:sp>
            <p:nvSpPr>
              <p:cNvPr id="59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67" name="Picture 69" descr="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56" y="3103822"/>
              <a:ext cx="1169988" cy="51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70" descr="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931" y="3103822"/>
              <a:ext cx="1169988" cy="51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71" descr="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94" y="3103822"/>
              <a:ext cx="1169987" cy="51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Прямоугольник 70"/>
          <p:cNvSpPr/>
          <p:nvPr/>
        </p:nvSpPr>
        <p:spPr>
          <a:xfrm>
            <a:off x="636372" y="265160"/>
            <a:ext cx="787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  трансферты </a:t>
            </a:r>
          </a:p>
        </p:txBody>
      </p:sp>
    </p:spTree>
    <p:extLst>
      <p:ext uri="{BB962C8B-B14F-4D97-AF65-F5344CB8AC3E}">
        <p14:creationId xmlns:p14="http://schemas.microsoft.com/office/powerpoint/2010/main" xmlns="" val="250256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630"/>
            <a:ext cx="9144000" cy="854331"/>
          </a:xfrm>
        </p:spPr>
        <p:txBody>
          <a:bodyPr>
            <a:noAutofit/>
          </a:bodyPr>
          <a:lstStyle/>
          <a:p>
            <a:pPr algn="ctr"/>
            <a:r>
              <a:rPr lang="ru-RU" sz="2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br>
              <a:rPr lang="ru-RU" sz="2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межбюджетных трансфертов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54000">
                    <a:srgbClr val="FF7A00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500828"/>
              </p:ext>
            </p:extLst>
          </p:nvPr>
        </p:nvGraphicFramePr>
        <p:xfrm>
          <a:off x="36086" y="1201332"/>
          <a:ext cx="9071828" cy="56185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994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1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4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8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Показатели</a:t>
                      </a:r>
                      <a:r>
                        <a:rPr lang="ru-RU" sz="1800" b="1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201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ожид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 исп.</a:t>
                      </a:r>
                      <a:endParaRPr lang="ru-RU" sz="1000" b="1" kern="12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72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</a:t>
                      </a:r>
                      <a:endParaRPr lang="ru-RU" sz="1000" b="1" kern="12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72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</a:t>
                      </a:r>
                      <a:endParaRPr lang="ru-RU" sz="1000" b="1" kern="12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72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22</a:t>
                      </a:r>
                      <a:endParaRPr lang="ru-RU" sz="1000" b="1" kern="12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72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ВСЕГО,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том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числе 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(основные)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50" marR="60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1 926,4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1 866,6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1663,0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1 482,1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ремонт и содержание </a:t>
                      </a:r>
                      <a:r>
                        <a:rPr lang="ru-RU" sz="12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автомобильных дорог,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безопасности дорожного движения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50" marR="60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105,6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101,3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101,9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113,6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прав граждан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получение общедоступного и бесплатного дошкольного, основного общего, среднего и дополнительного образования детей </a:t>
                      </a:r>
                      <a:endParaRPr lang="ru-RU" sz="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609,3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632,8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632,8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632,8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осуществление мероприятий по организации питания в муниципальных общеобразовательных учреждениях</a:t>
                      </a: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26,1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организацию отдыха детей в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каникулярное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время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опеку и попечительство</a:t>
                      </a: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31,4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предоставление 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жилищных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субсидий и осуществление мер социальной поддержки на оплату жилищно-коммунальных услуг</a:t>
                      </a: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121,0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135,5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135,6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135,8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с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оциальную поддержку граждан, имеющих детей</a:t>
                      </a: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114,7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142,3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143,1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143,9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социальную поддержку других категорий граждан</a:t>
                      </a: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71,1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73,6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72,1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72,4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осуществление деятельности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административных комиссий</a:t>
                      </a: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2,4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 государственную регистрацию актов гражданского состояния</a:t>
                      </a:r>
                      <a:endParaRPr lang="ru-RU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450" marR="60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3,9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2,6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CAC66">
                            <a:tint val="66000"/>
                            <a:satMod val="160000"/>
                          </a:srgbClr>
                        </a:gs>
                        <a:gs pos="50000">
                          <a:srgbClr val="DCAC66">
                            <a:tint val="44500"/>
                            <a:satMod val="160000"/>
                          </a:srgbClr>
                        </a:gs>
                        <a:gs pos="100000">
                          <a:srgbClr val="DCA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805031769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8075529" y="878167"/>
            <a:ext cx="1068471" cy="323165"/>
          </a:xfrm>
          <a:prstGeom prst="rect">
            <a:avLst/>
          </a:prstGeom>
          <a:gradFill flip="none" rotWithShape="1">
            <a:gsLst>
              <a:gs pos="61000">
                <a:srgbClr val="ACD454"/>
              </a:gs>
              <a:gs pos="1000">
                <a:srgbClr val="C7E682"/>
              </a:gs>
              <a:gs pos="100000">
                <a:schemeClr val="accent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15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99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839" y="1299161"/>
            <a:ext cx="9032322" cy="425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9132231"/>
              </p:ext>
            </p:extLst>
          </p:nvPr>
        </p:nvGraphicFramePr>
        <p:xfrm>
          <a:off x="52160" y="1120348"/>
          <a:ext cx="9039681" cy="55536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71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0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59436" marR="5943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59436" marR="5943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59436" marR="5943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59436" marR="5943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6110" algn="l"/>
                        </a:tabLs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Численность постоянного населения города, тыс. человек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55,74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060248"/>
                  </a:ext>
                </a:extLst>
              </a:tr>
              <a:tr h="272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6110" algn="l"/>
                        </a:tabLs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Индекс потребительских цен, процент</a:t>
                      </a: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6110" algn="l"/>
                        </a:tabLs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безработицы, процент</a:t>
                      </a: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2,9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2,8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2,7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2,6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6110" algn="l"/>
                        </a:tabLs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Среднемесячная заработная плата, рублей</a:t>
                      </a: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30523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32934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35503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38272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Инвестиции в основной капитал по крупным и средним организациям в сопоставимых ценах,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процент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19039</a:t>
                      </a: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215,9</a:t>
                      </a: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149,8</a:t>
                      </a: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</a:tr>
              <a:tr h="5353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6110" algn="l"/>
                        </a:tabLs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субъектов малого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среднего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предпринимательства, единиц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0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2611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 образовательных учреждений, единиц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0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спортивных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учреждений, единиц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0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учреждений культуры, единиц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</a:tr>
              <a:tr h="85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Полная стоимость предоставленных  жилищно-коммунальных услуг  для населения в расчете на 1 человека в месяц,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рублей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2176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2284</a:t>
                      </a:r>
                      <a:endParaRPr lang="ru-RU" sz="17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2399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2519</a:t>
                      </a:r>
                      <a:endParaRPr lang="ru-RU" sz="17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695" marR="55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3521" y="3677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       Тутаевского муниципального района</a:t>
            </a:r>
            <a:endParaRPr lang="ru-RU" sz="2000" b="1" cap="all" spc="1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54000">
                    <a:srgbClr val="FF7A00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7197" y="5272826"/>
            <a:ext cx="186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05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133" y="559837"/>
            <a:ext cx="7964063" cy="58782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разработан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департамента финансов администрации Тутаевского муниципального района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Победы, 15,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Тутаев, 152300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Тел.(факс) 4 (48533) 2-21-46,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u="sng" dirty="0" smtClean="0">
                <a:hlinkClick r:id="rId2"/>
              </a:rPr>
              <a:t>finance@tr.adm.yar.ru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Понедельник-пятница с 8 до 17 часов,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на обед с 12 до 13 часов,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суббота-воскресенье выходной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46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712206"/>
          </a:xfrm>
        </p:spPr>
        <p:txBody>
          <a:bodyPr>
            <a:normAutofit/>
          </a:bodyPr>
          <a:lstStyle/>
          <a:p>
            <a:r>
              <a:rPr lang="ru-RU" sz="32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582" y="1385180"/>
            <a:ext cx="7930836" cy="487076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Times New Roman" pitchFamily="18" charset="0"/>
              <a:buChar char="►"/>
            </a:pPr>
            <a:r>
              <a:rPr lang="ru-RU" sz="34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►"/>
            </a:pPr>
            <a:r>
              <a:rPr lang="ru-RU" sz="34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источников финансирования дефицита бюджета</a:t>
            </a:r>
            <a:r>
              <a:rPr lang="en-US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►"/>
            </a:pPr>
            <a:r>
              <a:rPr lang="ru-RU" sz="34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</a:t>
            </a:r>
            <a:r>
              <a:rPr lang="ru-RU" sz="3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исключением источников финансирования дефицита </a:t>
            </a:r>
            <a:r>
              <a:rPr lang="ru-RU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►"/>
            </a:pPr>
            <a:r>
              <a:rPr lang="ru-RU" sz="34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</a:t>
            </a:r>
            <a:r>
              <a:rPr lang="en-US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►"/>
            </a:pPr>
            <a:r>
              <a:rPr lang="ru-RU" sz="34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3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превышение </a:t>
            </a:r>
            <a:r>
              <a:rPr lang="ru-RU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3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над его </a:t>
            </a:r>
            <a:r>
              <a:rPr lang="ru-RU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расходами</a:t>
            </a:r>
            <a:r>
              <a:rPr lang="en-US" sz="3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174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колова.DEPFIN\Pictures\yaroslavskaya-ob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638" y="1392195"/>
            <a:ext cx="4596713" cy="50827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365402" cy="1110952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 </a:t>
            </a:r>
            <a:br>
              <a:rPr lang="ru-RU" sz="24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br>
              <a:rPr lang="ru-RU" sz="24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</a:t>
            </a:r>
            <a:r>
              <a:rPr lang="ru-RU" sz="20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год)</a:t>
            </a:r>
            <a:endParaRPr lang="ru-RU" sz="2000" b="1" cap="all" spc="1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54000">
                    <a:srgbClr val="FF7A00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31111" y="4366054"/>
            <a:ext cx="1656184" cy="1902791"/>
          </a:xfrm>
          <a:prstGeom prst="wedgeRectCallout">
            <a:avLst>
              <a:gd name="adj1" fmla="val 225608"/>
              <a:gd name="adj2" fmla="val -9306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sng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Консолидированный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</a:t>
            </a:r>
            <a:r>
              <a:rPr kumimoji="0" lang="ru-RU" sz="1400" b="1" i="0" u="sng" strike="noStrike" kern="1200" cap="none" spc="0" normalizeH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Тутаевского МР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    2 249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  2 266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том числе: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 smtClean="0">
                <a:solidFill>
                  <a:srgbClr val="91865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2 159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91865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2 161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91865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 flipH="1">
            <a:off x="7208106" y="2659477"/>
            <a:ext cx="1731385" cy="1475918"/>
          </a:xfrm>
          <a:prstGeom prst="wedgeRectCallout">
            <a:avLst>
              <a:gd name="adj1" fmla="val 199041"/>
              <a:gd name="adj2" fmla="val -13204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 РФ: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91865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  20 174 950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 18 293 711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1865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96561" y="1319443"/>
            <a:ext cx="1598141" cy="1440160"/>
          </a:xfrm>
          <a:prstGeom prst="wedgeRectCallout">
            <a:avLst>
              <a:gd name="adj1" fmla="val 106231"/>
              <a:gd name="adj2" fmla="val 9346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 Ярославской области: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91865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   74 503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  74 593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1865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49446" y="963780"/>
            <a:ext cx="1406013" cy="369332"/>
          </a:xfrm>
          <a:prstGeom prst="rect">
            <a:avLst/>
          </a:prstGeom>
          <a:gradFill flip="none" rotWithShape="1">
            <a:gsLst>
              <a:gs pos="61000">
                <a:srgbClr val="ACD454"/>
              </a:gs>
              <a:gs pos="1000">
                <a:srgbClr val="C7E682"/>
              </a:gs>
              <a:gs pos="100000">
                <a:schemeClr val="accent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млн.руб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C3C43">
                  <a:lumMod val="9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41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6000" y="839672"/>
            <a:ext cx="8472012" cy="2776337"/>
          </a:xfr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  <a:buFont typeface="Times New Roman" pitchFamily="18" charset="0"/>
              <a:buChar char="►"/>
            </a:pP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</a:t>
            </a: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кодекс Российской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Федерации</a:t>
            </a:r>
            <a:endParaRPr lang="ru-RU" altLang="ru-RU" sz="17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  <a:spcBef>
                <a:spcPct val="0"/>
              </a:spcBef>
              <a:buFont typeface="Times New Roman" pitchFamily="18" charset="0"/>
              <a:buChar char="►"/>
            </a:pP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7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  <a:spcBef>
                <a:spcPct val="0"/>
              </a:spcBef>
              <a:buFont typeface="Times New Roman" pitchFamily="18" charset="0"/>
              <a:buChar char="►"/>
            </a:pP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buFont typeface="Times New Roman" pitchFamily="18" charset="0"/>
              <a:buChar char="►"/>
            </a:pP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Устав Тутаевского муниципального района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buFont typeface="Times New Roman" pitchFamily="18" charset="0"/>
              <a:buChar char="►"/>
            </a:pP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МС ТМР от 28.09.2012 №116-г «Об утверждении положения о бюджетном устройстве и бюджетном процессе в Тутаевском муниципальном районе»</a:t>
            </a:r>
            <a:endParaRPr lang="en-US" altLang="ru-RU" sz="17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221059" y="3838832"/>
            <a:ext cx="3530600" cy="224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340" y="144000"/>
            <a:ext cx="7524821" cy="72758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000" y="3194529"/>
            <a:ext cx="4783391" cy="337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lnSpc>
                <a:spcPct val="114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Times New Roman" pitchFamily="18" charset="0"/>
              <a:buChar char="►"/>
            </a:pPr>
            <a:endParaRPr lang="ru-RU" altLang="ru-RU" sz="1700" dirty="0">
              <a:solidFill>
                <a:srgbClr val="2C3C43">
                  <a:lumMod val="90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defTabSz="457200">
              <a:lnSpc>
                <a:spcPct val="114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Times New Roman" pitchFamily="18" charset="0"/>
              <a:buChar char="►"/>
            </a:pPr>
            <a:r>
              <a:rPr lang="ru-RU" altLang="ru-RU" sz="1700" dirty="0" smtClean="0">
                <a:solidFill>
                  <a:srgbClr val="2C3C43">
                    <a:lumMod val="9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Решения Муниципального Совета Тутаевского муниципального района о бюджете</a:t>
            </a:r>
          </a:p>
          <a:p>
            <a:pPr marL="342900" lvl="0" indent="-342900" algn="just" defTabSz="457200">
              <a:lnSpc>
                <a:spcPct val="114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Times New Roman" pitchFamily="18" charset="0"/>
              <a:buChar char="►"/>
            </a:pPr>
            <a:r>
              <a:rPr lang="ru-RU" sz="1700" dirty="0" smtClean="0">
                <a:solidFill>
                  <a:srgbClr val="2C3C43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Тутаевского муниципального района от 25.09.2019 «Об основных направлениях бюджетной и налоговой политики Тутаевского муниципального района и городского поселения Тутаев на 2020 год и плановый период 2021-2022 годов»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31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652" y="417871"/>
            <a:ext cx="8898193" cy="1135626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создания </a:t>
            </a:r>
            <a:r>
              <a:rPr lang="ru-RU" sz="3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для граждан</a:t>
            </a:r>
            <a:endParaRPr lang="ru-RU" sz="3200" b="1" cap="all" spc="1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54000">
                    <a:srgbClr val="FF7A00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6816" y="1775429"/>
            <a:ext cx="8710368" cy="48516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граждан о ходе бюджетного процесса 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Тутаевском муниципальном районе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Повышение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прозрачности  формирования  и  расходования  бюджетных  средств  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Тутаевском муниципальном районе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Повышение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ответственности  органов  местного самоуправления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Тутаевского муниципального района при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принятии решений в сфере бюджетной политики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положительного  имиджа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Тутаевского муниципального района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41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775660" y="4842932"/>
            <a:ext cx="6120000" cy="329269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1849658" y="5159889"/>
            <a:ext cx="913689" cy="938315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9635657"/>
              </p:ext>
            </p:extLst>
          </p:nvPr>
        </p:nvGraphicFramePr>
        <p:xfrm>
          <a:off x="321276" y="1044000"/>
          <a:ext cx="855087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4004" y="116632"/>
            <a:ext cx="87704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100" normalizeH="0" baseline="0" noProof="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параметры </a:t>
            </a:r>
            <a:r>
              <a:rPr kumimoji="0" lang="ru-RU" sz="2000" b="1" i="0" u="none" strike="noStrike" kern="1200" cap="all" spc="100" normalizeH="0" baseline="0" noProof="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 </a:t>
            </a:r>
            <a:r>
              <a:rPr kumimoji="0" lang="ru-RU" sz="2000" b="1" i="0" u="none" strike="noStrike" kern="1200" cap="all" spc="100" normalizeH="0" baseline="0" noProof="0" dirty="0" err="1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тутаевского</a:t>
            </a:r>
            <a:r>
              <a:rPr kumimoji="0" lang="ru-RU" sz="2000" b="1" i="0" u="none" strike="noStrike" kern="1200" cap="all" spc="100" normalizeH="0" baseline="0" noProof="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муниципального района</a:t>
            </a:r>
            <a:r>
              <a:rPr kumimoji="0" lang="ru-RU" sz="2000" b="1" i="0" u="none" strike="noStrike" kern="1200" cap="all" spc="100" normalizeH="0" baseline="0" noProof="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000" b="1" i="0" u="none" strike="noStrike" kern="1200" cap="all" spc="100" normalizeH="0" baseline="0" noProof="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100" normalizeH="0" baseline="0" noProof="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295929" y="2454649"/>
            <a:ext cx="120401" cy="126037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297495" y="2990253"/>
            <a:ext cx="120401" cy="126037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14120" y="859334"/>
            <a:ext cx="1150367" cy="369332"/>
          </a:xfrm>
          <a:prstGeom prst="rect">
            <a:avLst/>
          </a:prstGeom>
          <a:gradFill flip="none" rotWithShape="1">
            <a:gsLst>
              <a:gs pos="61000">
                <a:srgbClr val="ACD454"/>
              </a:gs>
              <a:gs pos="1000">
                <a:srgbClr val="C7E682"/>
              </a:gs>
              <a:gs pos="100000">
                <a:schemeClr val="accent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млн.руб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C3C43">
                  <a:lumMod val="9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02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185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br>
              <a:rPr lang="ru-RU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spc="1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  <a:r>
              <a:rPr lang="ru-RU" sz="19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9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4717274"/>
              </p:ext>
            </p:extLst>
          </p:nvPr>
        </p:nvGraphicFramePr>
        <p:xfrm>
          <a:off x="103696" y="1404594"/>
          <a:ext cx="8677839" cy="545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985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4139277"/>
              </p:ext>
            </p:extLst>
          </p:nvPr>
        </p:nvGraphicFramePr>
        <p:xfrm>
          <a:off x="65903" y="645348"/>
          <a:ext cx="3122762" cy="599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748" y="37976"/>
            <a:ext cx="9110019" cy="856762"/>
          </a:xfrm>
        </p:spPr>
        <p:txBody>
          <a:bodyPr wrap="square">
            <a:noAutofit/>
          </a:bodyPr>
          <a:lstStyle/>
          <a:p>
            <a:pPr algn="ctr"/>
            <a:r>
              <a:rPr lang="ru-RU" sz="32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br>
              <a:rPr lang="ru-RU" sz="32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cap="all" spc="1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7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 </a:t>
            </a:r>
            <a:b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54000">
                    <a:srgbClr val="FF7A00"/>
                  </a:gs>
                  <a:gs pos="68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0520727"/>
              </p:ext>
            </p:extLst>
          </p:nvPr>
        </p:nvGraphicFramePr>
        <p:xfrm>
          <a:off x="3064917" y="1282355"/>
          <a:ext cx="5961587" cy="51924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41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6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63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НАИМЕНОВАНИЕ </a:t>
                      </a:r>
                      <a:endParaRPr lang="ru-RU" sz="1000" b="1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201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 год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ожид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lang="ru-RU" sz="1000" b="1" kern="12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 год</a:t>
                      </a:r>
                      <a:endParaRPr lang="ru-RU" sz="1000" b="1" kern="12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 год</a:t>
                      </a:r>
                      <a:endParaRPr lang="ru-RU" sz="1000" b="1" kern="12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2022 год</a:t>
                      </a:r>
                      <a:endParaRPr lang="ru-RU" sz="1000" b="1" kern="12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96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Налоговые и неналоговые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доходы, </a:t>
                      </a:r>
                      <a:r>
                        <a:rPr lang="ru-RU" sz="11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 </a:t>
                      </a:r>
                      <a:r>
                        <a:rPr lang="ru-RU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том числе: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221266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224670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224010</a:t>
                      </a:r>
                      <a:endParaRPr lang="ru-RU" sz="12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230214</a:t>
                      </a:r>
                      <a:endParaRPr lang="ru-RU" sz="12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200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доходы физических лиц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112920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120411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127274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137202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595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Акцизы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8762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7808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8507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8507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898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Единый 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вменённый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11475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11555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2950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39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взимаемый в связи с применением патентной системы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443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448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452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457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129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Единый сельскохозяйственный налог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77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131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171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173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667">
                <a:tc>
                  <a:txBody>
                    <a:bodyPr/>
                    <a:lstStyle/>
                    <a:p>
                      <a:pPr marL="90488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6274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6500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6741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7027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246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Прочие налоговые доходы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-57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6033">
                <a:tc>
                  <a:txBody>
                    <a:bodyPr/>
                    <a:lstStyle/>
                    <a:p>
                      <a:pPr marL="90488" indent="0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 использования государственного и муниципального имущества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9036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9050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9050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9050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8941">
                <a:tc>
                  <a:txBody>
                    <a:bodyPr/>
                    <a:lstStyle/>
                    <a:p>
                      <a:pPr marL="90488" indent="0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 продажи материальных и нематериальных активов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5450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4750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4750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3950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8200">
                <a:tc>
                  <a:txBody>
                    <a:bodyPr/>
                    <a:lstStyle/>
                    <a:p>
                      <a:pPr marL="90488" indent="0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Штрафы, 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санкции, возмещение ущерба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4019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625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640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650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3691">
                <a:tc>
                  <a:txBody>
                    <a:bodyPr/>
                    <a:lstStyle/>
                    <a:p>
                      <a:pPr marL="90488" indent="0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Платежи при пользовании природными ресурсами</a:t>
                      </a:r>
                      <a:endParaRPr lang="ru-RU" sz="11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1221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1827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1900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1613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13691">
                <a:tc>
                  <a:txBody>
                    <a:bodyPr/>
                    <a:lstStyle/>
                    <a:p>
                      <a:pPr marL="90488" indent="0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Доходы от оказания платных услуг и компенсации затрат государства</a:t>
                      </a:r>
                      <a:endParaRPr lang="ru-RU" sz="11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61646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61565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61575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61585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48A14"/>
                        </a:gs>
                        <a:gs pos="48000">
                          <a:srgbClr val="33CC33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53DF53"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Безвозмездные поступления (с учётом возвратов)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BFE">
                            <a:shade val="30000"/>
                            <a:satMod val="115000"/>
                          </a:srgbClr>
                        </a:gs>
                        <a:gs pos="50000">
                          <a:srgbClr val="00BBFE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BBFE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1 926446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BFE">
                            <a:shade val="30000"/>
                            <a:satMod val="115000"/>
                          </a:srgbClr>
                        </a:gs>
                        <a:gs pos="50000">
                          <a:srgbClr val="00BBFE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BBFE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</a:rPr>
                        <a:t>1 866587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BFE">
                            <a:shade val="30000"/>
                            <a:satMod val="115000"/>
                          </a:srgbClr>
                        </a:gs>
                        <a:gs pos="50000">
                          <a:srgbClr val="00BBFE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BBFE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1 663013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BFE">
                            <a:shade val="30000"/>
                            <a:satMod val="115000"/>
                          </a:srgbClr>
                        </a:gs>
                        <a:gs pos="50000">
                          <a:srgbClr val="00BBFE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BBFE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161E22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1 482089</a:t>
                      </a:r>
                      <a:endParaRPr lang="ru-RU" sz="1200" b="1" i="0" u="none" strike="noStrike" kern="1200" dirty="0">
                        <a:solidFill>
                          <a:srgbClr val="161E22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BFE">
                            <a:shade val="30000"/>
                            <a:satMod val="115000"/>
                          </a:srgbClr>
                        </a:gs>
                        <a:gs pos="50000">
                          <a:srgbClr val="00BBFE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BBFE">
                            <a:shade val="100000"/>
                            <a:satMod val="115000"/>
                            <a:alpha val="5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                  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Всего </a:t>
                      </a: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доходов:</a:t>
                      </a:r>
                    </a:p>
                  </a:txBody>
                  <a:tcPr marL="59400" marR="59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 panose="02020603050405020304" pitchFamily="18" charset="0"/>
                        </a:rPr>
                        <a:t>2 147 712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 panose="02020603050405020304" pitchFamily="18" charset="0"/>
                        </a:rPr>
                        <a:t>2 091 257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 panose="02020603050405020304" pitchFamily="18" charset="0"/>
                        </a:rPr>
                        <a:t>1 887 023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61E22"/>
                          </a:solidFill>
                          <a:effectLst/>
                          <a:latin typeface="Times New Roman" panose="02020603050405020304" pitchFamily="18" charset="0"/>
                        </a:rPr>
                        <a:t>1 712 303</a:t>
                      </a:r>
                      <a:endParaRPr lang="ru-RU" sz="1200" b="1" i="0" u="none" strike="noStrike" dirty="0">
                        <a:solidFill>
                          <a:srgbClr val="161E2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748" y="913023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C3C43">
                    <a:lumMod val="9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C3C43">
                  <a:lumMod val="9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25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8065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21703</TotalTime>
  <Words>1701</Words>
  <Application>Microsoft Office PowerPoint</Application>
  <PresentationFormat>Экран (4:3)</PresentationFormat>
  <Paragraphs>446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TS103418065</vt:lpstr>
      <vt:lpstr>Бюджет  для граждан         к проекту решения Муниципального Совета Тутаевского муниципального района «О бюджете Тутаевского муниципального района  на 2020 год и на плановый период 2021-2022 годов» </vt:lpstr>
      <vt:lpstr>Структура  бюджета для граждан:</vt:lpstr>
      <vt:lpstr>Основные понятия</vt:lpstr>
      <vt:lpstr>Структура бюджетной системы  Российской Федерации (Данные на 2019 год)</vt:lpstr>
      <vt:lpstr>Нормативно-правовая база</vt:lpstr>
      <vt:lpstr>Цели создания бюджета для граждан</vt:lpstr>
      <vt:lpstr>Слайд 7</vt:lpstr>
      <vt:lpstr>Структура доходов бюджета  тутаевского муниципального района на 2020 год</vt:lpstr>
      <vt:lpstr>Доходы бюджета  тутаевского муниципального района   </vt:lpstr>
      <vt:lpstr>Структура расходов бюджета  тутаевского муниципального района  на 2020 год</vt:lpstr>
      <vt:lpstr>Расходы бюджета  тутаевского муниципального района  </vt:lpstr>
      <vt:lpstr>муниципальный долг</vt:lpstr>
      <vt:lpstr>программы  Тутаевского муниципального района</vt:lpstr>
      <vt:lpstr>Слайд 14</vt:lpstr>
      <vt:lpstr>Муниципальная программа  «Развитие образования, физической культуры и спорта в Тутаевском муниципальном районе» </vt:lpstr>
      <vt:lpstr>Муниципальная программа  «социальная поддержка населения Тутаевского муниципального района»</vt:lpstr>
      <vt:lpstr>Муниципальная программа  «развитие дорожного хозяйства в тутаевском муниципальном районе» </vt:lpstr>
      <vt:lpstr>Муниципальная программа  «Благоустройство и санитарно – эпидемиологическая безопасность тутаевского муниципального района»</vt:lpstr>
      <vt:lpstr>Муниципальная программа  «организация перевозок автомобильным и речным транспортом на территории тутаевского муниципального района» </vt:lpstr>
      <vt:lpstr>Муниципальная программа  «обеспечение качественными коммунальными услугами населения тутаевского муниципального района» </vt:lpstr>
      <vt:lpstr>Муниципальная программа  «Экономическое развитие и инновационная экономика развитие предпринимательства и сельского хозяйства в Тутаевском муниципальном районе»</vt:lpstr>
      <vt:lpstr>общественно значимые проекты</vt:lpstr>
      <vt:lpstr>Межбюджетные   трансферты (МБТ)    –    денежные    средства,    перечисляемые    из    одного    бюджета бюджетной системы Российской Федерации другому</vt:lpstr>
      <vt:lpstr>Расходы  за счет средств межбюджетных трансфертов</vt:lpstr>
      <vt:lpstr>Основные показатели  социально-экономического развития        Тутаевского муниципального района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Путятина</cp:lastModifiedBy>
  <cp:revision>1042</cp:revision>
  <cp:lastPrinted>2019-06-24T11:12:42Z</cp:lastPrinted>
  <dcterms:created xsi:type="dcterms:W3CDTF">2013-11-05T05:51:37Z</dcterms:created>
  <dcterms:modified xsi:type="dcterms:W3CDTF">2020-02-13T13:21:41Z</dcterms:modified>
</cp:coreProperties>
</file>