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omments/comment1.xml" ContentType="application/vnd.openxmlformats-officedocument.presentationml.comment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укичева" initials="Л" lastIdx="1" clrIdx="0">
    <p:extLst>
      <p:ext uri="{19B8F6BF-5375-455C-9EA6-DF929625EA0E}">
        <p15:presenceInfo xmlns:p15="http://schemas.microsoft.com/office/powerpoint/2012/main" userId="S-1-5-21-1212859605-2503877352-2785142894-21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263026149509115E-2"/>
          <c:y val="2.8664421769313261E-2"/>
          <c:w val="0.5963353687931866"/>
          <c:h val="0.885423683603068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4992360329958737"/>
                  <c:y val="-7.3460104131934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41A-432C-8B16-3E5390EE8140}"/>
                </c:ext>
              </c:extLst>
            </c:dLbl>
            <c:dLbl>
              <c:idx val="1"/>
              <c:layout>
                <c:manualLayout>
                  <c:x val="4.0427967337416187E-2"/>
                  <c:y val="-3.6002318681286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41A-432C-8B16-3E5390EE8140}"/>
                </c:ext>
              </c:extLst>
            </c:dLbl>
            <c:dLbl>
              <c:idx val="2"/>
              <c:layout>
                <c:manualLayout>
                  <c:x val="-7.0119315442712521E-2"/>
                  <c:y val="4.6521634307112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41A-432C-8B16-3E5390EE814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 - 143 млн.руб.</c:v>
                </c:pt>
                <c:pt idx="1">
                  <c:v>Неналоговые доходы - 79,3 млн.руб.</c:v>
                </c:pt>
                <c:pt idx="2">
                  <c:v>Безвозмездные поступления - 2027,5 млн.руб.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6.4000000000000001E-2</c:v>
                </c:pt>
                <c:pt idx="1">
                  <c:v>3.5000000000000003E-2</c:v>
                </c:pt>
                <c:pt idx="2">
                  <c:v>0.90100000000000002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1A-432C-8B16-3E5390EE81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75170068027229"/>
          <c:y val="3.8618892508143397E-2"/>
          <c:w val="0.68912073490813663"/>
          <c:h val="0.917550488599348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215.3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E3-4371-897D-70F459C7898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9.95694991887904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E3-4371-897D-70F459C789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E3-4371-897D-70F459C7898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098E-3"/>
                  <c:y val="-2.1220105966859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6E3-4371-897D-70F459C789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222.3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6E3-4371-897D-70F459C789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366016"/>
        <c:axId val="121367552"/>
      </c:barChart>
      <c:catAx>
        <c:axId val="12136601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21367552"/>
        <c:crosses val="autoZero"/>
        <c:auto val="1"/>
        <c:lblAlgn val="ctr"/>
        <c:lblOffset val="100"/>
        <c:noMultiLvlLbl val="0"/>
      </c:catAx>
      <c:valAx>
        <c:axId val="121367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3660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716049382716049E-3"/>
                  <c:y val="-2.0253394683646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BA1-47A6-99ED-4D21EA452011}"/>
                </c:ext>
              </c:extLst>
            </c:dLbl>
            <c:dLbl>
              <c:idx val="1"/>
              <c:layout>
                <c:manualLayout>
                  <c:x val="-1.3888888888888897E-2"/>
                  <c:y val="-1.1573238207997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A1-47A6-99ED-4D21EA452011}"/>
                </c:ext>
              </c:extLst>
            </c:dLbl>
            <c:dLbl>
              <c:idx val="2"/>
              <c:layout>
                <c:manualLayout>
                  <c:x val="-6.1729610187615438E-3"/>
                  <c:y val="-2.603978596799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BA1-47A6-99ED-4D21EA452011}"/>
                </c:ext>
              </c:extLst>
            </c:dLbl>
            <c:dLbl>
              <c:idx val="3"/>
              <c:layout>
                <c:manualLayout>
                  <c:x val="-9.2592592592592657E-3"/>
                  <c:y val="-2.31464764159959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A1-47A6-99ED-4D21EA4520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Госпошлина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115.4</c:v>
                </c:pt>
                <c:pt idx="1">
                  <c:v>7.9</c:v>
                </c:pt>
                <c:pt idx="2">
                  <c:v>9.1999999999999993</c:v>
                </c:pt>
                <c:pt idx="3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A1-47A6-99ED-4D21EA45201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3209876543209874E-2"/>
                  <c:y val="-1.7359857311996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BA1-47A6-99ED-4D21EA452011}"/>
                </c:ext>
              </c:extLst>
            </c:dLbl>
            <c:dLbl>
              <c:idx val="1"/>
              <c:layout>
                <c:manualLayout>
                  <c:x val="3.0864197530864158E-2"/>
                  <c:y val="-1.1573238207997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BA1-47A6-99ED-4D21EA452011}"/>
                </c:ext>
              </c:extLst>
            </c:dLbl>
            <c:dLbl>
              <c:idx val="2"/>
              <c:layout>
                <c:manualLayout>
                  <c:x val="1.538292257845212E-2"/>
                  <c:y val="-3.9066131484212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112151506756185E-2"/>
                      <c:h val="7.65215155305324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BA1-47A6-99ED-4D21EA452011}"/>
                </c:ext>
              </c:extLst>
            </c:dLbl>
            <c:dLbl>
              <c:idx val="3"/>
              <c:layout>
                <c:manualLayout>
                  <c:x val="1.6975308641975308E-2"/>
                  <c:y val="-3.7613024175993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BA1-47A6-99ED-4D21EA4520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Госпошлина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117</c:v>
                </c:pt>
                <c:pt idx="1">
                  <c:v>7.8</c:v>
                </c:pt>
                <c:pt idx="2">
                  <c:v>9.5</c:v>
                </c:pt>
                <c:pt idx="3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BA1-47A6-99ED-4D21EA4520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8504576"/>
        <c:axId val="128506112"/>
        <c:axId val="0"/>
      </c:bar3DChart>
      <c:catAx>
        <c:axId val="128504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8506112"/>
        <c:crosses val="autoZero"/>
        <c:auto val="1"/>
        <c:lblAlgn val="ctr"/>
        <c:lblOffset val="100"/>
        <c:noMultiLvlLbl val="0"/>
      </c:catAx>
      <c:valAx>
        <c:axId val="128506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5045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031010849962506E-2"/>
          <c:y val="5.4793785578935293E-2"/>
          <c:w val="0.8011244309345541"/>
          <c:h val="0.802051562011685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Доходы от использования имущества</c:v>
                </c:pt>
                <c:pt idx="1">
                  <c:v>Доходы от оказания платных услуг и компенсации затрат</c:v>
                </c:pt>
                <c:pt idx="2">
                  <c:v>Доходы от продажи муниципального имущества и земли</c:v>
                </c:pt>
                <c:pt idx="3">
                  <c:v>Штрафы, санкции, возмещение ущерба</c:v>
                </c:pt>
                <c:pt idx="4">
                  <c:v>Плата за негативное воздействие на окружающую среду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</c:v>
                </c:pt>
                <c:pt idx="1">
                  <c:v>43.2</c:v>
                </c:pt>
                <c:pt idx="2">
                  <c:v>17.3</c:v>
                </c:pt>
                <c:pt idx="3">
                  <c:v>1.7</c:v>
                </c:pt>
                <c:pt idx="4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48-48AE-AF97-F031665DFE7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Доходы от использования имущества</c:v>
                </c:pt>
                <c:pt idx="1">
                  <c:v>Доходы от оказания платных услуг и компенсации затрат</c:v>
                </c:pt>
                <c:pt idx="2">
                  <c:v>Доходы от продажи муниципального имущества и земли</c:v>
                </c:pt>
                <c:pt idx="3">
                  <c:v>Штрафы, санкции, возмещение ущерба</c:v>
                </c:pt>
                <c:pt idx="4">
                  <c:v>Плата за негативное воздействие на окружающую среду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12.7</c:v>
                </c:pt>
                <c:pt idx="1">
                  <c:v>41.7</c:v>
                </c:pt>
                <c:pt idx="2">
                  <c:v>18.100000000000001</c:v>
                </c:pt>
                <c:pt idx="3" formatCode="0.0">
                  <c:v>2.2999999999999998</c:v>
                </c:pt>
                <c:pt idx="4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48-48AE-AF97-F031665DFE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551936"/>
        <c:axId val="128557824"/>
      </c:barChart>
      <c:catAx>
        <c:axId val="128551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28557824"/>
        <c:crosses val="autoZero"/>
        <c:auto val="1"/>
        <c:lblAlgn val="ctr"/>
        <c:lblOffset val="100"/>
        <c:noMultiLvlLbl val="0"/>
      </c:catAx>
      <c:valAx>
        <c:axId val="128557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5519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7591814912024887"/>
          <c:y val="0.4555534631183890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0529551861572859E-2"/>
          <c:y val="2.6322713740816153E-2"/>
          <c:w val="0.52956109652960048"/>
          <c:h val="0.9532055955123566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2027,9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8.796296296296309E-2"/>
                  <c:y val="6.9590439259966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9A3-4A06-83C0-08AC4A0F0773}"/>
                </c:ext>
              </c:extLst>
            </c:dLbl>
            <c:dLbl>
              <c:idx val="4"/>
              <c:layout>
                <c:manualLayout>
                  <c:x val="5.5555555555555483E-2"/>
                  <c:y val="-0.139180878519933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A3-4A06-83C0-08AC4A0F077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9A3-4A06-83C0-08AC4A0F077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Дотации (504,9 млн.руб.)</c:v>
                </c:pt>
                <c:pt idx="1">
                  <c:v>Субсидии (22,0 млн.руб.)</c:v>
                </c:pt>
                <c:pt idx="2">
                  <c:v>Субвенции (1255,7 млн.руб.)</c:v>
                </c:pt>
                <c:pt idx="3">
                  <c:v>Иные МБТ (190,5 млн.руб.)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0.249</c:v>
                </c:pt>
                <c:pt idx="1">
                  <c:v>1.09E-2</c:v>
                </c:pt>
                <c:pt idx="2">
                  <c:v>0.61899999999999999</c:v>
                </c:pt>
                <c:pt idx="3">
                  <c:v>0.1211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A3-4A06-83C0-08AC4A0F07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Дотации (504,9 млн.руб.)</c:v>
                </c:pt>
                <c:pt idx="1">
                  <c:v>Субсидии (22,0 млн.руб.)</c:v>
                </c:pt>
                <c:pt idx="2">
                  <c:v>Субвенции (1255,7 млн.руб.)</c:v>
                </c:pt>
                <c:pt idx="3">
                  <c:v>Иные МБТ (190,5 млн.руб.)</c:v>
                </c:pt>
              </c:strCache>
            </c:strRef>
          </c:cat>
          <c:val>
            <c:numRef>
              <c:f>Лист1!$C$2:$C$5</c:f>
            </c:numRef>
          </c:val>
          <c:extLst>
            <c:ext xmlns:c16="http://schemas.microsoft.com/office/drawing/2014/chart" uri="{C3380CC4-5D6E-409C-BE32-E72D297353CC}">
              <c16:uniqueId val="{00000004-09A3-4A06-83C0-08AC4A0F0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4765735880237207"/>
          <c:y val="0.18449114959387347"/>
          <c:w val="0.3523426411976282"/>
          <c:h val="0.6876411984984323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954888391648261E-3"/>
          <c:y val="0.1488621634633189"/>
          <c:w val="0.46712876714341273"/>
          <c:h val="0.7536344109913724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Удельный вес</c:v>
                </c:pt>
              </c:strCache>
            </c:strRef>
          </c:tx>
          <c:explosion val="15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2E-45CA-A64D-633FD2259AFF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12E-45CA-A64D-633FD2259AF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 - 137,4 млн. руб.</c:v>
                </c:pt>
                <c:pt idx="1">
                  <c:v>Национальная безопасность и правоохранительная деятельность - 2,7 млн. руб.</c:v>
                </c:pt>
                <c:pt idx="2">
                  <c:v>Национальная экономика - 161,8 млн. руб.</c:v>
                </c:pt>
                <c:pt idx="3">
                  <c:v>Жилищно-коммульноехозяйство - 75,8 млн. руб.</c:v>
                </c:pt>
                <c:pt idx="4">
                  <c:v>Охрана окружающей среды - 0,3 млн. руб.</c:v>
                </c:pt>
                <c:pt idx="5">
                  <c:v>Образование - 1076,5 млн. руб.</c:v>
                </c:pt>
                <c:pt idx="6">
                  <c:v>Культура и кенематография - 138,3 млн. руб.</c:v>
                </c:pt>
                <c:pt idx="7">
                  <c:v>Социальная политика - 583,9 млн. руб.</c:v>
                </c:pt>
                <c:pt idx="8">
                  <c:v>Физическая культура и спорт - 52,7 млн. руб.</c:v>
                </c:pt>
                <c:pt idx="9">
                  <c:v>Средства массовой информации - 5,1 млн. руб.</c:v>
                </c:pt>
                <c:pt idx="10">
                  <c:v>Межбюджетные трансферты бюджетам субъектов РФ и муниципальных образований общего характера - 0,2 млн. руб.</c:v>
                </c:pt>
              </c:strCache>
            </c:strRef>
          </c:cat>
          <c:val>
            <c:numRef>
              <c:f>Лист1!$B$2:$B$12</c:f>
              <c:numCache>
                <c:formatCode>0.0%</c:formatCode>
                <c:ptCount val="11"/>
                <c:pt idx="0">
                  <c:v>6.1484763055443703E-2</c:v>
                </c:pt>
                <c:pt idx="1">
                  <c:v>1.2082158679017321E-3</c:v>
                </c:pt>
                <c:pt idx="2">
                  <c:v>7.2403454602407505E-2</c:v>
                </c:pt>
                <c:pt idx="3">
                  <c:v>3.3919541772944921E-2</c:v>
                </c:pt>
                <c:pt idx="4">
                  <c:v>1.3424620754463689E-4</c:v>
                </c:pt>
                <c:pt idx="5">
                  <c:v>0.48172014140600544</c:v>
                </c:pt>
                <c:pt idx="6">
                  <c:v>6.1887501678077619E-2</c:v>
                </c:pt>
                <c:pt idx="7">
                  <c:v>0.26128786861771164</c:v>
                </c:pt>
                <c:pt idx="8">
                  <c:v>2.3582583792007884E-2</c:v>
                </c:pt>
                <c:pt idx="9">
                  <c:v>2.2821855282588272E-3</c:v>
                </c:pt>
                <c:pt idx="10">
                  <c:v>8.949747169642461E-5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12E-45CA-A64D-633FD2259AF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млн. руб.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Общегосударственные вопросы - 137,4 млн. руб.</c:v>
                </c:pt>
                <c:pt idx="1">
                  <c:v>Национальная безопасность и правоохранительная деятельность - 2,7 млн. руб.</c:v>
                </c:pt>
                <c:pt idx="2">
                  <c:v>Национальная экономика - 161,8 млн. руб.</c:v>
                </c:pt>
                <c:pt idx="3">
                  <c:v>Жилищно-коммульноехозяйство - 75,8 млн. руб.</c:v>
                </c:pt>
                <c:pt idx="4">
                  <c:v>Охрана окружающей среды - 0,3 млн. руб.</c:v>
                </c:pt>
                <c:pt idx="5">
                  <c:v>Образование - 1076,5 млн. руб.</c:v>
                </c:pt>
                <c:pt idx="6">
                  <c:v>Культура и кенематография - 138,3 млн. руб.</c:v>
                </c:pt>
                <c:pt idx="7">
                  <c:v>Социальная политика - 583,9 млн. руб.</c:v>
                </c:pt>
                <c:pt idx="8">
                  <c:v>Физическая культура и спорт - 52,7 млн. руб.</c:v>
                </c:pt>
                <c:pt idx="9">
                  <c:v>Средства массовой информации - 5,1 млн. руб.</c:v>
                </c:pt>
                <c:pt idx="10">
                  <c:v>Межбюджетные трансферты бюджетам субъектов РФ и муниципальных образований общего характера - 0,2 млн. руб.</c:v>
                </c:pt>
              </c:strCache>
            </c:strRef>
          </c:cat>
          <c:val>
            <c:numRef>
              <c:f>Лист1!$C$2:$C$12</c:f>
              <c:numCache>
                <c:formatCode>#\ ##0.0</c:formatCode>
                <c:ptCount val="11"/>
                <c:pt idx="0">
                  <c:v>137.4</c:v>
                </c:pt>
                <c:pt idx="1">
                  <c:v>2.7</c:v>
                </c:pt>
                <c:pt idx="2">
                  <c:v>161.80000000000001</c:v>
                </c:pt>
                <c:pt idx="3">
                  <c:v>75.8</c:v>
                </c:pt>
                <c:pt idx="4">
                  <c:v>0.3</c:v>
                </c:pt>
                <c:pt idx="5">
                  <c:v>1076.5</c:v>
                </c:pt>
                <c:pt idx="6">
                  <c:v>138.30000000000001</c:v>
                </c:pt>
                <c:pt idx="7">
                  <c:v>583.9</c:v>
                </c:pt>
                <c:pt idx="8">
                  <c:v>52.7</c:v>
                </c:pt>
                <c:pt idx="9">
                  <c:v>5.0999999999999996</c:v>
                </c:pt>
                <c:pt idx="1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2E-45CA-A64D-633FD2259A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0"/>
      </c:pieChart>
      <c:spPr>
        <a:scene3d>
          <a:camera prst="orthographicFront"/>
          <a:lightRig rig="threePt" dir="t"/>
        </a:scene3d>
      </c:spPr>
    </c:plotArea>
    <c:legend>
      <c:legendPos val="r"/>
      <c:layout>
        <c:manualLayout>
          <c:xMode val="edge"/>
          <c:yMode val="edge"/>
          <c:x val="0.54380424672740679"/>
          <c:y val="1.4612644087054856E-2"/>
          <c:w val="0.44693645150538824"/>
          <c:h val="0.97206731458179363"/>
        </c:manualLayout>
      </c:layout>
      <c:overlay val="0"/>
      <c:txPr>
        <a:bodyPr/>
        <a:lstStyle/>
        <a:p>
          <a:pPr>
            <a:defRPr sz="95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3592752663425634E-2"/>
          <c:y val="9.2820798826513465E-2"/>
          <c:w val="0.50663020666406666"/>
          <c:h val="0.75371680469394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Программные расходы бюджета - 2082,9 млн. руб.</c:v>
                </c:pt>
                <c:pt idx="1">
                  <c:v>Непрограммные расходы бюджета -143,7 млн. руб.</c:v>
                </c:pt>
                <c:pt idx="2">
                  <c:v>Межбюджетные трансферты поселениям района - 8,0 млн. руб.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0.93209083457511199</c:v>
                </c:pt>
                <c:pt idx="1">
                  <c:v>6.4314628740777161E-2</c:v>
                </c:pt>
                <c:pt idx="2">
                  <c:v>3.594536684110887E-3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D7-477B-94E7-78D153C71C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Программные расходы бюджета - 2082,9 млн. руб.</c:v>
                </c:pt>
                <c:pt idx="1">
                  <c:v>Непрограммные расходы бюджета -143,7 млн. руб.</c:v>
                </c:pt>
                <c:pt idx="2">
                  <c:v>Межбюджетные трансферты поселениям района - 8,0 млн. руб.</c:v>
                </c:pt>
              </c:strCache>
            </c:strRef>
          </c:cat>
          <c:val>
            <c:numRef>
              <c:f>Лист1!$C$2:$C$4</c:f>
              <c:numCache>
                <c:formatCode>#\ ##0.0</c:formatCode>
                <c:ptCount val="3"/>
                <c:pt idx="0">
                  <c:v>2082.901347</c:v>
                </c:pt>
                <c:pt idx="1">
                  <c:v>143.721</c:v>
                </c:pt>
                <c:pt idx="2">
                  <c:v>8.0325489999999995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D7-477B-94E7-78D153C71C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4170107367234175"/>
          <c:y val="5.6542321150261287E-3"/>
          <c:w val="0.32283019434934984"/>
          <c:h val="0.9791853704906243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535275104500828"/>
          <c:y val="0.15352273499898014"/>
          <c:w val="0.5057298046077574"/>
          <c:h val="0.61462166993956802"/>
        </c:manualLayout>
      </c:layout>
      <c:area3D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муниципального долга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m/d/yyyy</c:formatCode>
                <c:ptCount val="4"/>
                <c:pt idx="0">
                  <c:v>43101</c:v>
                </c:pt>
                <c:pt idx="1">
                  <c:v>43466</c:v>
                </c:pt>
                <c:pt idx="2">
                  <c:v>43831</c:v>
                </c:pt>
                <c:pt idx="3">
                  <c:v>44197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15.5</c:v>
                </c:pt>
                <c:pt idx="1">
                  <c:v>1.3</c:v>
                </c:pt>
                <c:pt idx="2">
                  <c:v>0</c:v>
                </c:pt>
                <c:pt idx="3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E8-434B-9B6F-50B12AEFF01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Объем просроченной кредиторской задолженности</c:v>
                </c:pt>
              </c:strCache>
            </c:strRef>
          </c:tx>
          <c:dLbls>
            <c:dLbl>
              <c:idx val="0"/>
              <c:layout>
                <c:manualLayout>
                  <c:x val="3.5493705647905174E-2"/>
                  <c:y val="-0.23196245108606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E8-434B-9B6F-50B12AEFF014}"/>
                </c:ext>
              </c:extLst>
            </c:dLbl>
            <c:dLbl>
              <c:idx val="1"/>
              <c:layout>
                <c:manualLayout>
                  <c:x val="4.1666666666666609E-2"/>
                  <c:y val="-0.17262306136210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E8-434B-9B6F-50B12AEFF014}"/>
                </c:ext>
              </c:extLst>
            </c:dLbl>
            <c:dLbl>
              <c:idx val="2"/>
              <c:layout>
                <c:manualLayout>
                  <c:x val="3.0864197530864213E-2"/>
                  <c:y val="-8.3614295347269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E8-434B-9B6F-50B12AEFF01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m/d/yyyy</c:formatCode>
                <c:ptCount val="4"/>
                <c:pt idx="0">
                  <c:v>43101</c:v>
                </c:pt>
                <c:pt idx="1">
                  <c:v>43466</c:v>
                </c:pt>
                <c:pt idx="2">
                  <c:v>43831</c:v>
                </c:pt>
                <c:pt idx="3">
                  <c:v>44197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86.3</c:v>
                </c:pt>
                <c:pt idx="1">
                  <c:v>14.4</c:v>
                </c:pt>
                <c:pt idx="2">
                  <c:v>0.8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E8-434B-9B6F-50B12AEFF0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644992"/>
        <c:axId val="152663168"/>
        <c:axId val="121406336"/>
      </c:area3DChart>
      <c:dateAx>
        <c:axId val="12864499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52663168"/>
        <c:crosses val="autoZero"/>
        <c:auto val="1"/>
        <c:lblOffset val="100"/>
        <c:baseTimeUnit val="years"/>
      </c:dateAx>
      <c:valAx>
        <c:axId val="152663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644992"/>
        <c:crosses val="autoZero"/>
        <c:crossBetween val="midCat"/>
      </c:valAx>
      <c:serAx>
        <c:axId val="121406336"/>
        <c:scaling>
          <c:orientation val="minMax"/>
        </c:scaling>
        <c:delete val="1"/>
        <c:axPos val="b"/>
        <c:majorTickMark val="out"/>
        <c:minorTickMark val="none"/>
        <c:tickLblPos val="nextTo"/>
        <c:crossAx val="152663168"/>
        <c:crosses val="autoZero"/>
      </c:serAx>
    </c:plotArea>
    <c:legend>
      <c:legendPos val="r"/>
      <c:layout>
        <c:manualLayout>
          <c:xMode val="edge"/>
          <c:yMode val="edge"/>
          <c:x val="0.70754933411101395"/>
          <c:y val="0.32189068458965819"/>
          <c:w val="0.28164819675318364"/>
          <c:h val="0.5852353355714528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09T16:17:37.042" idx="1">
    <p:pos x="5647" y="1298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FA2C5B1C-9B78-432A-AE5F-CAEF98921ACB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33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5B1C-9B78-432A-AE5F-CAEF98921ACB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8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5B1C-9B78-432A-AE5F-CAEF98921ACB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720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5B1C-9B78-432A-AE5F-CAEF98921ACB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0900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5B1C-9B78-432A-AE5F-CAEF98921ACB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421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5B1C-9B78-432A-AE5F-CAEF98921ACB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636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5B1C-9B78-432A-AE5F-CAEF98921ACB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542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5B1C-9B78-432A-AE5F-CAEF98921ACB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747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FA2C5B1C-9B78-432A-AE5F-CAEF98921ACB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6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5B1C-9B78-432A-AE5F-CAEF98921ACB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03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FA2C5B1C-9B78-432A-AE5F-CAEF98921ACB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42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5B1C-9B78-432A-AE5F-CAEF98921ACB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542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5B1C-9B78-432A-AE5F-CAEF98921ACB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99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5B1C-9B78-432A-AE5F-CAEF98921ACB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173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5B1C-9B78-432A-AE5F-CAEF98921ACB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46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5B1C-9B78-432A-AE5F-CAEF98921ACB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51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5B1C-9B78-432A-AE5F-CAEF98921ACB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59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C5B1C-9B78-432A-AE5F-CAEF98921ACB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7B2BA-6365-4E9B-936E-69946FF04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7545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5000">
              <a:srgbClr val="00B0F0"/>
            </a:gs>
            <a:gs pos="94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564904"/>
            <a:ext cx="6552728" cy="1656184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Исполнение бюджета Тутаевского муниципального района за 2020 год</a:t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rgbClr val="00B0F0"/>
            </a:gs>
            <a:gs pos="83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548680"/>
          </a:xfrm>
        </p:spPr>
        <p:txBody>
          <a:bodyPr>
            <a:normAutofit/>
          </a:bodyPr>
          <a:lstStyle/>
          <a:p>
            <a:r>
              <a:rPr lang="ru-RU" sz="2600" dirty="0"/>
              <a:t>Программные расходы бюджета ТМР за 2020 год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565577"/>
              </p:ext>
            </p:extLst>
          </p:nvPr>
        </p:nvGraphicFramePr>
        <p:xfrm>
          <a:off x="179512" y="692695"/>
          <a:ext cx="8784976" cy="6084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6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3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101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Наименование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Исполнено,</a:t>
                      </a:r>
                    </a:p>
                    <a:p>
                      <a:pPr algn="ctr"/>
                      <a:r>
                        <a:rPr lang="ru-RU" sz="1000" dirty="0"/>
                        <a:t>млн.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Удельный вес.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597">
                <a:tc>
                  <a:txBody>
                    <a:bodyPr/>
                    <a:lstStyle/>
                    <a:p>
                      <a:pPr algn="l"/>
                      <a:r>
                        <a:rPr lang="ru-RU" sz="1000" dirty="0"/>
                        <a:t>МП «Развитие</a:t>
                      </a:r>
                      <a:r>
                        <a:rPr lang="ru-RU" sz="1000" baseline="0" dirty="0"/>
                        <a:t> культуры, туризма и молодежной политики в ТМР»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182,5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8,8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597">
                <a:tc>
                  <a:txBody>
                    <a:bodyPr/>
                    <a:lstStyle/>
                    <a:p>
                      <a:pPr algn="l"/>
                      <a:r>
                        <a:rPr lang="ru-RU" sz="1000" dirty="0"/>
                        <a:t>МП «Развитие образования, физической культуры и спорта в ТМР»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1 117,3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53,5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597">
                <a:tc>
                  <a:txBody>
                    <a:bodyPr/>
                    <a:lstStyle/>
                    <a:p>
                      <a:pPr algn="l"/>
                      <a:r>
                        <a:rPr lang="ru-RU" sz="1000" dirty="0"/>
                        <a:t>МП «Социальная поддержка населения ТМР»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551,2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26,4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597">
                <a:tc>
                  <a:txBody>
                    <a:bodyPr/>
                    <a:lstStyle/>
                    <a:p>
                      <a:pPr algn="l"/>
                      <a:r>
                        <a:rPr lang="ru-RU" sz="1000" dirty="0"/>
                        <a:t>МП «Обеспечение качественными</a:t>
                      </a:r>
                      <a:r>
                        <a:rPr lang="ru-RU" sz="1000" baseline="0" dirty="0"/>
                        <a:t> коммунальными услугами населения ТМР»</a:t>
                      </a:r>
                      <a:endParaRPr lang="ru-RU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17,2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0,8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597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ru-RU" sz="1000" dirty="0"/>
                        <a:t>МП «Развитие дорожного хозяйства и транспорта в ТМР»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118,6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5,7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220">
                <a:tc>
                  <a:txBody>
                    <a:bodyPr/>
                    <a:lstStyle/>
                    <a:p>
                      <a:pPr algn="l"/>
                      <a:r>
                        <a:rPr lang="ru-RU" sz="1000" dirty="0"/>
                        <a:t>МП «Экономическое развитие и инновационная экономика, развитие предпринимательства и сельского хозяйства в ТМР»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1,3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0,1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220">
                <a:tc>
                  <a:txBody>
                    <a:bodyPr/>
                    <a:lstStyle/>
                    <a:p>
                      <a:pPr algn="l"/>
                      <a:r>
                        <a:rPr lang="ru-RU" sz="1000" dirty="0"/>
                        <a:t>МП «Развитие муниципальной службы и повышение эффективности организации деятельности Администрации Тутаевского муниципального района в ТМР»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1,6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0,1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1220">
                <a:tc>
                  <a:txBody>
                    <a:bodyPr/>
                    <a:lstStyle/>
                    <a:p>
                      <a:pPr algn="l"/>
                      <a:r>
                        <a:rPr lang="ru-RU" sz="1000" dirty="0"/>
                        <a:t> МП «Поддержка и развитие садоводческих, огороднических некоммерческих объединений граждан на территории ТМР»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0,2</a:t>
                      </a:r>
                    </a:p>
                    <a:p>
                      <a:pPr algn="ctr"/>
                      <a:endParaRPr lang="ru-RU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0,0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2280980"/>
                  </a:ext>
                </a:extLst>
              </a:tr>
              <a:tr h="234597">
                <a:tc>
                  <a:txBody>
                    <a:bodyPr/>
                    <a:lstStyle/>
                    <a:p>
                      <a:pPr algn="l"/>
                      <a:r>
                        <a:rPr lang="ru-RU" sz="1000" dirty="0"/>
                        <a:t>МП «Информатизация</a:t>
                      </a:r>
                      <a:r>
                        <a:rPr lang="ru-RU" sz="1000" baseline="0" dirty="0"/>
                        <a:t> управленческой деятельности Администрации ТМР»</a:t>
                      </a:r>
                      <a:endParaRPr lang="ru-RU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3,6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0,2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1220">
                <a:tc>
                  <a:txBody>
                    <a:bodyPr/>
                    <a:lstStyle/>
                    <a:p>
                      <a:pPr algn="l"/>
                      <a:r>
                        <a:rPr lang="ru-RU" sz="1000" dirty="0"/>
                        <a:t>МП «Поддержка гражданских инициатив, социально ориентированных некоммерческих организаций</a:t>
                      </a:r>
                    </a:p>
                    <a:p>
                      <a:pPr algn="l"/>
                      <a:r>
                        <a:rPr lang="ru-RU" sz="1000" dirty="0"/>
                        <a:t> и территориального общественного самоуправления ТМР»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1,5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0,1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4597">
                <a:tc>
                  <a:txBody>
                    <a:bodyPr/>
                    <a:lstStyle/>
                    <a:p>
                      <a:pPr algn="l"/>
                      <a:r>
                        <a:rPr lang="ru-RU" sz="1000" dirty="0"/>
                        <a:t>МП «Профилактика правонарушений и усиление борьбы с преступностью в ТМР»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0,2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0,0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0180">
                <a:tc>
                  <a:txBody>
                    <a:bodyPr/>
                    <a:lstStyle/>
                    <a:p>
                      <a:pPr algn="l"/>
                      <a:r>
                        <a:rPr lang="ru-RU" sz="1000" dirty="0"/>
                        <a:t>МП «Организация перевозок</a:t>
                      </a:r>
                      <a:r>
                        <a:rPr lang="ru-RU" sz="1000" baseline="0" dirty="0"/>
                        <a:t> автомобильным и речным транспортом на территории ТМП»</a:t>
                      </a:r>
                      <a:endParaRPr lang="ru-RU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bg1"/>
                          </a:solidFill>
                        </a:rPr>
                        <a:t>20,7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bg1"/>
                          </a:solidFill>
                        </a:rPr>
                        <a:t>1,0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4597">
                <a:tc>
                  <a:txBody>
                    <a:bodyPr/>
                    <a:lstStyle/>
                    <a:p>
                      <a:pPr algn="l"/>
                      <a:r>
                        <a:rPr lang="ru-RU" sz="1000" dirty="0"/>
                        <a:t>МП «Развитие, ремонт и содержание муниципального  жилищного фонда ТМР»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bg1"/>
                          </a:solidFill>
                        </a:rPr>
                        <a:t>3,5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bg1"/>
                          </a:solidFill>
                        </a:rPr>
                        <a:t>0,2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4597">
                <a:tc>
                  <a:txBody>
                    <a:bodyPr/>
                    <a:lstStyle/>
                    <a:p>
                      <a:pPr algn="l"/>
                      <a:r>
                        <a:rPr lang="ru-RU" sz="1000" dirty="0"/>
                        <a:t>МП «Благоустройство</a:t>
                      </a:r>
                      <a:r>
                        <a:rPr lang="ru-RU" sz="1000" baseline="0" dirty="0"/>
                        <a:t> и санитарно-эпидемиологическая безопасность ТМР»</a:t>
                      </a:r>
                      <a:endParaRPr lang="ru-RU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42,2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2,0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4597">
                <a:tc>
                  <a:txBody>
                    <a:bodyPr/>
                    <a:lstStyle/>
                    <a:p>
                      <a:pPr algn="l"/>
                      <a:r>
                        <a:rPr lang="ru-RU" sz="1000" dirty="0"/>
                        <a:t>МП «Охрана окружающей среды и рациональное природопользование в ТМР»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0,3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0,00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6992">
                <a:tc>
                  <a:txBody>
                    <a:bodyPr/>
                    <a:lstStyle/>
                    <a:p>
                      <a:pPr algn="l"/>
                      <a:r>
                        <a:rPr lang="ru-RU" sz="1000" dirty="0"/>
                        <a:t>МП «Сохранение, использование и популяризация объектов культурного наследия на территории ТМР»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0,2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0,0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492648"/>
                  </a:ext>
                </a:extLst>
              </a:tr>
              <a:tr h="234597">
                <a:tc>
                  <a:txBody>
                    <a:bodyPr/>
                    <a:lstStyle/>
                    <a:p>
                      <a:pPr algn="l"/>
                      <a:r>
                        <a:rPr lang="ru-RU" sz="1000" dirty="0"/>
                        <a:t>МП «Градостроительная деятельность на территории ТМР»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1,5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0,1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4597">
                <a:tc>
                  <a:txBody>
                    <a:bodyPr/>
                    <a:lstStyle/>
                    <a:p>
                      <a:pPr algn="l"/>
                      <a:r>
                        <a:rPr lang="ru-RU" sz="1000" dirty="0"/>
                        <a:t>МП «Формирование современной городской среды ТМР»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19,2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1828">
                <a:tc>
                  <a:txBody>
                    <a:bodyPr/>
                    <a:lstStyle/>
                    <a:p>
                      <a:pPr algn="l"/>
                      <a:r>
                        <a:rPr lang="ru-RU" sz="1000" dirty="0"/>
                        <a:t>МП «Внедрение и развитие аппаратно-программного комплекса «Безопасный город»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0,2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0,0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4597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/>
                        <a:t>ИТОГО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2 083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100,0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581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6000">
              <a:srgbClr val="00B0F0"/>
            </a:gs>
            <a:gs pos="82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99626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Динамика долговых обязательств Тутаевского муниципального района (млн.руб.)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530517"/>
              </p:ext>
            </p:extLst>
          </p:nvPr>
        </p:nvGraphicFramePr>
        <p:xfrm>
          <a:off x="457200" y="1428736"/>
          <a:ext cx="822960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2000">
              <a:srgbClr val="00B0F0"/>
            </a:gs>
            <a:gs pos="83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067128" cy="100811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Исполнение основных параметров бюджета Тутаевского муниципального района за 2020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970993"/>
              </p:ext>
            </p:extLst>
          </p:nvPr>
        </p:nvGraphicFramePr>
        <p:xfrm>
          <a:off x="179512" y="2000240"/>
          <a:ext cx="8712967" cy="457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5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5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75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459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Наименование показателя</a:t>
                      </a:r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План, млн.руб.</a:t>
                      </a:r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Факт, млн.руб.</a:t>
                      </a:r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% исполнения</a:t>
                      </a:r>
                    </a:p>
                  </a:txBody>
                  <a:tcPr marL="100771" marR="10077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459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Доходы</a:t>
                      </a:r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Black" pitchFamily="34" charset="0"/>
                        </a:rPr>
                        <a:t>2312,9</a:t>
                      </a:r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Black" pitchFamily="34" charset="0"/>
                        </a:rPr>
                        <a:t>2249,8</a:t>
                      </a:r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Black" pitchFamily="34" charset="0"/>
                        </a:rPr>
                        <a:t>97,3</a:t>
                      </a:r>
                    </a:p>
                  </a:txBody>
                  <a:tcPr marL="100771" marR="10077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459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Расходы</a:t>
                      </a:r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Black" pitchFamily="34" charset="0"/>
                        </a:rPr>
                        <a:t>2312,9 (2279,2)</a:t>
                      </a:r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Black" pitchFamily="34" charset="0"/>
                        </a:rPr>
                        <a:t>2234,7</a:t>
                      </a:r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dirty="0">
                          <a:latin typeface="Arial Black" pitchFamily="34" charset="0"/>
                        </a:rPr>
                        <a:t>98,0</a:t>
                      </a:r>
                    </a:p>
                  </a:txBody>
                  <a:tcPr marL="100771" marR="10077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459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Дефицит -,</a:t>
                      </a:r>
                    </a:p>
                    <a:p>
                      <a:pPr algn="ctr"/>
                      <a:r>
                        <a:rPr lang="ru-RU" dirty="0" err="1"/>
                        <a:t>Профицит</a:t>
                      </a:r>
                      <a:r>
                        <a:rPr lang="ru-RU" dirty="0"/>
                        <a:t> +</a:t>
                      </a:r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Black" pitchFamily="34" charset="0"/>
                        </a:rPr>
                        <a:t>0</a:t>
                      </a:r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Black" pitchFamily="34" charset="0"/>
                        </a:rPr>
                        <a:t>15,1</a:t>
                      </a:r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 Black" pitchFamily="34" charset="0"/>
                      </a:endParaRPr>
                    </a:p>
                  </a:txBody>
                  <a:tcPr marL="100771" marR="10077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7000">
              <a:srgbClr val="00B0F0"/>
            </a:gs>
            <a:gs pos="8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6995120" cy="1285884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Структура доходной части бюджета Тутаевского муниципального района </a:t>
            </a:r>
            <a:b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 2020 год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8607965"/>
              </p:ext>
            </p:extLst>
          </p:nvPr>
        </p:nvGraphicFramePr>
        <p:xfrm>
          <a:off x="457200" y="1928802"/>
          <a:ext cx="8229600" cy="4645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5000">
              <a:srgbClr val="00B0F0"/>
            </a:gs>
            <a:gs pos="82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067128" cy="1021222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Динамика поступления собственных(налоговых и неналоговых) доходов бюджета ТМР за 2018-2020 годы (</a:t>
            </a:r>
            <a:r>
              <a:rPr lang="ru-RU" sz="24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млн.руб.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924095"/>
              </p:ext>
            </p:extLst>
          </p:nvPr>
        </p:nvGraphicFramePr>
        <p:xfrm>
          <a:off x="457200" y="1785926"/>
          <a:ext cx="8229600" cy="478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3000">
              <a:srgbClr val="00B0F0"/>
            </a:gs>
            <a:gs pos="84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/>
              <a:t>Исполнение налоговых доходов бюджета ТМР за 2020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876019"/>
              </p:ext>
            </p:extLst>
          </p:nvPr>
        </p:nvGraphicFramePr>
        <p:xfrm>
          <a:off x="533400" y="2132856"/>
          <a:ext cx="814305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5000">
              <a:srgbClr val="00B0F0"/>
            </a:gs>
            <a:gs pos="92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Исполнение неналоговых доходов бюджета ТМР за 2020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884545"/>
              </p:ext>
            </p:extLst>
          </p:nvPr>
        </p:nvGraphicFramePr>
        <p:xfrm>
          <a:off x="533400" y="2060848"/>
          <a:ext cx="792703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0000">
              <a:srgbClr val="00B0F0"/>
            </a:gs>
            <a:gs pos="87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6995120" cy="1368152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Структура и объем безвозмездных поступлений в бюджет ТМР за 2020 год </a:t>
            </a:r>
            <a:br>
              <a:rPr lang="ru-RU" sz="2000" dirty="0"/>
            </a:br>
            <a:r>
              <a:rPr lang="ru-RU" sz="2000" dirty="0"/>
              <a:t>(без учета возвратов)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606658"/>
              </p:ext>
            </p:extLst>
          </p:nvPr>
        </p:nvGraphicFramePr>
        <p:xfrm>
          <a:off x="571472" y="1928802"/>
          <a:ext cx="8229600" cy="457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9000">
              <a:srgbClr val="00B0F0"/>
            </a:gs>
            <a:gs pos="81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067128" cy="1080120"/>
          </a:xfrm>
        </p:spPr>
        <p:txBody>
          <a:bodyPr>
            <a:normAutofit/>
          </a:bodyPr>
          <a:lstStyle/>
          <a:p>
            <a:r>
              <a:rPr lang="ru-RU" sz="2800" dirty="0"/>
              <a:t>Структура и объем расходов бюджета ТМР за 2020 год по отраслям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176696"/>
              </p:ext>
            </p:extLst>
          </p:nvPr>
        </p:nvGraphicFramePr>
        <p:xfrm>
          <a:off x="251520" y="2060848"/>
          <a:ext cx="871296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1197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7000">
              <a:srgbClr val="00B0F0"/>
            </a:gs>
            <a:gs pos="9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700" dirty="0"/>
              <a:t>Структура расходов бюджета ТМР</a:t>
            </a:r>
            <a:br>
              <a:rPr lang="ru-RU" sz="3700" dirty="0"/>
            </a:br>
            <a:r>
              <a:rPr lang="ru-RU" sz="3700" dirty="0"/>
              <a:t>за 2020 год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4926142"/>
              </p:ext>
            </p:extLst>
          </p:nvPr>
        </p:nvGraphicFramePr>
        <p:xfrm>
          <a:off x="533400" y="2336800"/>
          <a:ext cx="8287072" cy="4188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4031145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682</TotalTime>
  <Words>430</Words>
  <Application>Microsoft Office PowerPoint</Application>
  <PresentationFormat>Экран (4:3)</PresentationFormat>
  <Paragraphs>94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Arial Black</vt:lpstr>
      <vt:lpstr>Trebuchet MS</vt:lpstr>
      <vt:lpstr>Берлин</vt:lpstr>
      <vt:lpstr>Исполнение бюджета Тутаевского муниципального района за 2020 год </vt:lpstr>
      <vt:lpstr>Исполнение основных параметров бюджета Тутаевского муниципального района за 2020 год</vt:lpstr>
      <vt:lpstr>Структура доходной части бюджета Тутаевского муниципального района  за 2020 год</vt:lpstr>
      <vt:lpstr>Динамика поступления собственных(налоговых и неналоговых) доходов бюджета ТМР за 2018-2020 годы (млн.руб.)</vt:lpstr>
      <vt:lpstr>Исполнение налоговых доходов бюджета ТМР за 2020 год</vt:lpstr>
      <vt:lpstr>Исполнение неналоговых доходов бюджета ТМР за 2020 год</vt:lpstr>
      <vt:lpstr>Структура и объем безвозмездных поступлений в бюджет ТМР за 2020 год  (без учета возвратов)</vt:lpstr>
      <vt:lpstr>Структура и объем расходов бюджета ТМР за 2020 год по отраслям</vt:lpstr>
      <vt:lpstr>Структура расходов бюджета ТМР за 2020 год</vt:lpstr>
      <vt:lpstr>Программные расходы бюджета ТМР за 2020 год</vt:lpstr>
      <vt:lpstr>Динамика долговых обязательств Тутаевского муниципального района (млн.руб.)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Публичные слушания по проекту решения МС ТМР «Об исполнении бюджета Тутаевского муниципального района за 2018 год»</dc:title>
  <dc:creator>Соколова</dc:creator>
  <cp:lastModifiedBy>Соколова</cp:lastModifiedBy>
  <cp:revision>106</cp:revision>
  <cp:lastPrinted>2021-04-09T12:50:47Z</cp:lastPrinted>
  <dcterms:created xsi:type="dcterms:W3CDTF">2019-03-26T13:07:52Z</dcterms:created>
  <dcterms:modified xsi:type="dcterms:W3CDTF">2021-04-26T07:54:42Z</dcterms:modified>
</cp:coreProperties>
</file>