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0"/>
  </p:notesMasterIdLst>
  <p:sldIdLst>
    <p:sldId id="274" r:id="rId2"/>
    <p:sldId id="378" r:id="rId3"/>
    <p:sldId id="376" r:id="rId4"/>
    <p:sldId id="377" r:id="rId5"/>
    <p:sldId id="384" r:id="rId6"/>
    <p:sldId id="380" r:id="rId7"/>
    <p:sldId id="398" r:id="rId8"/>
    <p:sldId id="399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колова" initials="С" lastIdx="1" clrIdx="0">
    <p:extLst>
      <p:ext uri="{19B8F6BF-5375-455C-9EA6-DF929625EA0E}">
        <p15:presenceInfo xmlns:p15="http://schemas.microsoft.com/office/powerpoint/2012/main" userId="S-1-5-21-1212859605-2503877352-2785142894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F8"/>
    <a:srgbClr val="F96F49"/>
    <a:srgbClr val="6699FF"/>
    <a:srgbClr val="66CCFF"/>
    <a:srgbClr val="CCFFFF"/>
    <a:srgbClr val="D1FBA7"/>
    <a:srgbClr val="FFFFCC"/>
    <a:srgbClr val="7EEA60"/>
    <a:srgbClr val="4EEC8E"/>
    <a:srgbClr val="EF9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4705" autoAdjust="0"/>
  </p:normalViewPr>
  <p:slideViewPr>
    <p:cSldViewPr snapToGrid="0">
      <p:cViewPr varScale="1">
        <p:scale>
          <a:sx n="108" d="100"/>
          <a:sy n="108" d="100"/>
        </p:scale>
        <p:origin x="78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70997375328115E-2"/>
          <c:y val="0"/>
          <c:w val="0.43750118474773986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6AE-4851-AF98-72FC5C333462}"/>
                </c:ext>
              </c:extLst>
            </c:dLbl>
            <c:dLbl>
              <c:idx val="1"/>
              <c:layout>
                <c:manualLayout>
                  <c:x val="6.5977933313891429E-2"/>
                  <c:y val="5.83273274619667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82-4D58-BD56-AEF9E7D91EF6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6AE-4851-AF98-72FC5C333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- 129,8 млн.руб.</c:v>
                </c:pt>
                <c:pt idx="1">
                  <c:v>Акцизы  - 9,6 млн.руб.</c:v>
                </c:pt>
                <c:pt idx="2">
                  <c:v>Патенты - 8,5 млн.руб.</c:v>
                </c:pt>
                <c:pt idx="3">
                  <c:v>Государственная пошлина - 8,2 млн.руб.</c:v>
                </c:pt>
                <c:pt idx="4">
                  <c:v>Единый сельскохозяйственный налог - 0,3 млн.руб.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0.83019929899966738</c:v>
                </c:pt>
                <c:pt idx="1">
                  <c:v>6.1260777240514749E-2</c:v>
                </c:pt>
                <c:pt idx="2">
                  <c:v>5.41100621690076E-2</c:v>
                </c:pt>
                <c:pt idx="3">
                  <c:v>5.2447105175633842E-2</c:v>
                </c:pt>
                <c:pt idx="4">
                  <c:v>1.9827564151764015E-3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- 129,8 млн.руб.</c:v>
                </c:pt>
                <c:pt idx="1">
                  <c:v>Акцизы  - 9,6 млн.руб.</c:v>
                </c:pt>
                <c:pt idx="2">
                  <c:v>Патенты - 8,5 млн.руб.</c:v>
                </c:pt>
                <c:pt idx="3">
                  <c:v>Государственная пошлина - 8,2 млн.руб.</c:v>
                </c:pt>
                <c:pt idx="4">
                  <c:v>Единый сельскохозяйственный налог - 0,3 млн.руб.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129800</c:v>
                </c:pt>
                <c:pt idx="1">
                  <c:v>9578</c:v>
                </c:pt>
                <c:pt idx="2">
                  <c:v>8460</c:v>
                </c:pt>
                <c:pt idx="3">
                  <c:v>8200</c:v>
                </c:pt>
                <c:pt idx="4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82-4D58-BD56-AEF9E7D91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652763501315662"/>
          <c:y val="4.6643035765549408E-2"/>
          <c:w val="0.37637354400211942"/>
          <c:h val="0.86110810357784173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20054437639783E-2"/>
          <c:y val="0.10178430535114849"/>
          <c:w val="0.53810087975114218"/>
          <c:h val="0.813267585263068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8.6759988334791688E-4"/>
                  <c:y val="-5.487163726261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C2-437F-AE0A-31AC0B847120}"/>
                </c:ext>
              </c:extLst>
            </c:dLbl>
            <c:dLbl>
              <c:idx val="4"/>
              <c:layout>
                <c:manualLayout>
                  <c:x val="4.6314333700994983E-2"/>
                  <c:y val="-7.3553407308013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C2-437F-AE0A-31AC0B8471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- 57,9 млн.руб. </c:v>
                </c:pt>
                <c:pt idx="1">
                  <c:v>Доходы от использования имущества - 8,6 млн.руб.</c:v>
                </c:pt>
                <c:pt idx="2">
                  <c:v>Доходы от продажи имущества и земли - 16 млн.руб.</c:v>
                </c:pt>
                <c:pt idx="3">
                  <c:v>Плата за негативное воздействие на окружающую среду -1,6 млн.руб.</c:v>
                </c:pt>
                <c:pt idx="4">
                  <c:v>Штрафы, санкции - 1,4 млн.руб.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67.691049310586578</c:v>
                </c:pt>
                <c:pt idx="1">
                  <c:v>10.099322271558774</c:v>
                </c:pt>
                <c:pt idx="2">
                  <c:v>18.6959569992989</c:v>
                </c:pt>
                <c:pt idx="3">
                  <c:v>1.8660902079925217</c:v>
                </c:pt>
                <c:pt idx="4">
                  <c:v>1.6475812105632159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C2-437F-AE0A-31AC0B8471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Доходы от оказания платных услуг - 57,9 млн.руб. </c:v>
                </c:pt>
                <c:pt idx="1">
                  <c:v>Доходы от использования имущества - 8,6 млн.руб.</c:v>
                </c:pt>
                <c:pt idx="2">
                  <c:v>Доходы от продажи имущества и земли - 16 млн.руб.</c:v>
                </c:pt>
                <c:pt idx="3">
                  <c:v>Плата за негативное воздействие на окружающую среду -1,6 млн.руб.</c:v>
                </c:pt>
                <c:pt idx="4">
                  <c:v>Штрафы, санкции - 1,4 млн.руб.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57930</c:v>
                </c:pt>
                <c:pt idx="1">
                  <c:v>8643</c:v>
                </c:pt>
                <c:pt idx="2">
                  <c:v>16000</c:v>
                </c:pt>
                <c:pt idx="3">
                  <c:v>1597</c:v>
                </c:pt>
                <c:pt idx="4">
                  <c:v>1410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C2-437F-AE0A-31AC0B847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674465875282254"/>
          <c:y val="7.4109973943666793E-2"/>
          <c:w val="0.39853315414617058"/>
          <c:h val="0.8517800521126663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342332192952106"/>
          <c:y val="0.24411589824110791"/>
          <c:w val="0.46441788859246186"/>
          <c:h val="0.754652910200150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explosion val="22"/>
          <c:dPt>
            <c:idx val="0"/>
            <c:bubble3D val="0"/>
            <c:explosion val="20"/>
            <c:spPr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133350"/>
              </a:sp3d>
            </c:spPr>
            <c:extLst>
              <c:ext xmlns:c16="http://schemas.microsoft.com/office/drawing/2014/chart" uri="{C3380CC4-5D6E-409C-BE32-E72D297353CC}">
                <c16:uniqueId val="{00000001-D2C0-4FD9-98E0-A7B7DDE80BA2}"/>
              </c:ext>
            </c:extLst>
          </c:dPt>
          <c:dLbls>
            <c:dLbl>
              <c:idx val="2"/>
              <c:layout>
                <c:manualLayout>
                  <c:x val="6.5112367468876067E-2"/>
                  <c:y val="-4.276437825167853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C0-4FD9-98E0-A7B7DDE80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Программные расходы - 2063,3 млн.руб. млн.руб.</c:v>
                </c:pt>
                <c:pt idx="1">
                  <c:v>Непрограммные расходы - 155,7 млн.руб.</c:v>
                </c:pt>
                <c:pt idx="2">
                  <c:v>Межбюджетные трансферты - 0,5 млн.руб.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0.93141953765361629</c:v>
                </c:pt>
                <c:pt idx="1">
                  <c:v>6.8349781214068928E-2</c:v>
                </c:pt>
                <c:pt idx="2">
                  <c:v>2.3068113231481519E-4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C0-4FD9-98E0-A7B7DDE80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Программные расходы - 2063,3 млн.руб. млн.руб.</c:v>
                </c:pt>
                <c:pt idx="1">
                  <c:v>Непрограммные расходы - 155,7 млн.руб.</c:v>
                </c:pt>
                <c:pt idx="2">
                  <c:v>Межбюджетные трансферты - 0,5 млн.руб.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2063261</c:v>
                </c:pt>
                <c:pt idx="1">
                  <c:v>151407</c:v>
                </c:pt>
                <c:pt idx="2">
                  <c:v>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C0-4FD9-98E0-A7B7DDE80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"/>
          <c:y val="2.452884340902252E-3"/>
          <c:w val="0.99692248594801058"/>
          <c:h val="0.24427158587328585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>
          <a:glow rad="1905000">
            <a:schemeClr val="accent1">
              <a:alpha val="40000"/>
            </a:schemeClr>
          </a:glow>
          <a:softEdge rad="31750"/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95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780032290025335E-3"/>
          <c:y val="0.27049611011335845"/>
          <c:w val="0.99452199677099751"/>
          <c:h val="0.695245681259545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0.18990411193875448"/>
                  <c:y val="-0.1688440282335422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E-42F8-8B9B-AA3E8A2E9BCB}"/>
                </c:ext>
              </c:extLst>
            </c:dLbl>
            <c:dLbl>
              <c:idx val="1"/>
              <c:layout>
                <c:manualLayout>
                  <c:x val="8.0344047358703818E-2"/>
                  <c:y val="-8.80925364696742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E-42F8-8B9B-AA3E8A2E9BCB}"/>
                </c:ext>
              </c:extLst>
            </c:dLbl>
            <c:dLbl>
              <c:idx val="2"/>
              <c:layout>
                <c:manualLayout>
                  <c:x val="-1.0956006458005067E-2"/>
                  <c:y val="7.341044705806188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2F8-8B9B-AA3E8A2E9BCB}"/>
                </c:ext>
              </c:extLst>
            </c:dLbl>
            <c:dLbl>
              <c:idx val="3"/>
              <c:layout>
                <c:manualLayout>
                  <c:x val="1.7243488904311731E-3"/>
                  <c:y val="-2.44701490193539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2F8-8B9B-AA3E8A2E9BCB}"/>
                </c:ext>
              </c:extLst>
            </c:dLbl>
            <c:dLbl>
              <c:idx val="4"/>
              <c:layout>
                <c:manualLayout>
                  <c:x val="0.14802916253120557"/>
                  <c:y val="-7.341044705806188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2F8-8B9B-AA3E8A2E9BCB}"/>
                </c:ext>
              </c:extLst>
            </c:dLbl>
            <c:dLbl>
              <c:idx val="5"/>
              <c:layout>
                <c:manualLayout>
                  <c:x val="7.3040043053367115E-2"/>
                  <c:y val="-3.18111937251601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2F8-8B9B-AA3E8A2E9BCB}"/>
                </c:ext>
              </c:extLst>
            </c:dLbl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1400" b="0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9E9-4385-AD09-08FC6806EBA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- 1982 млн. руб.</c:v>
                </c:pt>
                <c:pt idx="1">
                  <c:v>Общегосударственные вопросы - 149,0 млн.руб.</c:v>
                </c:pt>
                <c:pt idx="2">
                  <c:v>Транспорт и дорожное хозяйство -55,1 млн. руб.</c:v>
                </c:pt>
                <c:pt idx="3">
                  <c:v>СМИ - 5,7 млн.руб.</c:v>
                </c:pt>
                <c:pt idx="4">
                  <c:v>Жилищно-коммунальное хозяйство -20,1 млн. руб.</c:v>
                </c:pt>
                <c:pt idx="5">
                  <c:v>Прочие отрасли - 3,3 млн.руб.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0.8947273383893104</c:v>
                </c:pt>
                <c:pt idx="1">
                  <c:v>6.726254965691586E-2</c:v>
                </c:pt>
                <c:pt idx="2" formatCode="0%">
                  <c:v>2.4873600577825932E-2</c:v>
                </c:pt>
                <c:pt idx="3" formatCode="0.0%">
                  <c:v>2.5731310942578552E-3</c:v>
                </c:pt>
                <c:pt idx="4" formatCode="0.0%">
                  <c:v>9.0736728060671745E-3</c:v>
                </c:pt>
                <c:pt idx="5" formatCode="0.0%">
                  <c:v>1.4897074756229686E-3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DCE-42F8-8B9B-AA3E8A2E9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- 1982 млн. руб.</c:v>
                </c:pt>
                <c:pt idx="1">
                  <c:v>Общегосударственные вопросы - 149,0 млн.руб.</c:v>
                </c:pt>
                <c:pt idx="2">
                  <c:v>Транспорт и дорожное хозяйство -55,1 млн. руб.</c:v>
                </c:pt>
                <c:pt idx="3">
                  <c:v>СМИ - 5,7 млн.руб.</c:v>
                </c:pt>
                <c:pt idx="4">
                  <c:v>Жилищно-коммунальное хозяйство -20,1 млн. руб.</c:v>
                </c:pt>
                <c:pt idx="5">
                  <c:v>Прочие отрасли - 3,3 млн.руб.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1982.0000000000002</c:v>
                </c:pt>
                <c:pt idx="1">
                  <c:v>149</c:v>
                </c:pt>
                <c:pt idx="2">
                  <c:v>55.1</c:v>
                </c:pt>
                <c:pt idx="3">
                  <c:v>5.7</c:v>
                </c:pt>
                <c:pt idx="4">
                  <c:v>20.100000000000001</c:v>
                </c:pt>
                <c:pt idx="5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CE-42F8-8B9B-AA3E8A2E9B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6.0482331714231119E-3"/>
          <c:y val="0"/>
          <c:w val="0.99395176682857689"/>
          <c:h val="0.24110033204258113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0054437639783E-2"/>
          <c:y val="0.10178430535114849"/>
          <c:w val="0.61834779333139001"/>
          <c:h val="0.8982156946488516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9627514805997504"/>
          <c:y val="2.2247775736830712E-2"/>
          <c:w val="6.8678050278822072E-3"/>
          <c:h val="7.4554594999284782E-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74590">
          <a:srgbClr val="CDD9ED"/>
        </a:gs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159955003132436E-2"/>
          <c:y val="0.13351415231850453"/>
          <c:w val="0.40288738905333771"/>
          <c:h val="0.836067856080346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МП "Развитие образования, физической культуры и спорта в Тутаевском муниципальном районе" - 1162,6 млн.руб.</c:v>
                </c:pt>
                <c:pt idx="1">
                  <c:v>МП "Социальная поддержка населения Тутаевского муниципального района" - 595,6 млн.руб.</c:v>
                </c:pt>
                <c:pt idx="2">
                  <c:v>МП  "Развитие культуры, туризма и молодежной политики в Тутаевском муниципальном районе" - 222,9 млн.руб.</c:v>
                </c:pt>
                <c:pt idx="3">
                  <c:v>Муниципальная программа "Развитие дорожного хозяйства в Тутаевском муниципальном районе" - 34,9 млн.руб.</c:v>
                </c:pt>
                <c:pt idx="4">
                  <c:v>МП  "Организация перевозок автомобильным и речным транспортом на территории Тутаевского муниципального района" - 20,2 млн.руб.</c:v>
                </c:pt>
                <c:pt idx="5">
                  <c:v>МП "Обеспечение качественными коммунальными услугами населения Тутаевского муниципального района" - 19,6 млн.руб.</c:v>
                </c:pt>
                <c:pt idx="6">
                  <c:v>Прочие МП - 7,5 млн.руб.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0.56346629186255015</c:v>
                </c:pt>
                <c:pt idx="1">
                  <c:v>0.28866379101439438</c:v>
                </c:pt>
                <c:pt idx="2">
                  <c:v>0.10803082440750254</c:v>
                </c:pt>
                <c:pt idx="3">
                  <c:v>1.6914651286773615E-2</c:v>
                </c:pt>
                <c:pt idx="4">
                  <c:v>9.7901420055251289E-3</c:v>
                </c:pt>
                <c:pt idx="5">
                  <c:v>9.4993457083313131E-3</c:v>
                </c:pt>
                <c:pt idx="6">
                  <c:v>3.6349537149226964E-3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7B-46BC-87CD-6F11CE1D1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484186844701822"/>
          <c:y val="9.4832025778198478E-2"/>
          <c:w val="0.33166261030279498"/>
          <c:h val="0.83306145911310958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0.08273</cdr:x>
      <cdr:y>0.42593</cdr:y>
    </cdr:from>
    <cdr:to>
      <cdr:x>0.11834</cdr:x>
      <cdr:y>0.43144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377C09D0-165D-4B66-B0F1-DAD650D806E8}"/>
            </a:ext>
          </a:extLst>
        </cdr:cNvPr>
        <cdr:cNvCxnSpPr/>
      </cdr:nvCxnSpPr>
      <cdr:spPr>
        <a:xfrm xmlns:a="http://schemas.openxmlformats.org/drawingml/2006/main" flipV="1">
          <a:off x="575413" y="2210577"/>
          <a:ext cx="247650" cy="285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6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0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8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/>
              <a:pPr/>
              <a:t>29.12.2021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3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1" y="548681"/>
            <a:ext cx="3895963" cy="504056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Тутаевский муниципальный район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82" y="1828800"/>
            <a:ext cx="10815337" cy="26138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БЮДЖЕТ ТУТАЕВСКОГО МУНИЦИПАЛЬНОГО РАЙОНА НА 2022 ГОД И НА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2023 - 2024 ГОДОВ</a:t>
            </a:r>
          </a:p>
        </p:txBody>
      </p:sp>
      <p:pic>
        <p:nvPicPr>
          <p:cNvPr id="4" name="Picture 2" descr="Безымянный 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80" y="517586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Основные характеристики бюджета Тутаевского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32689"/>
              </p:ext>
            </p:extLst>
          </p:nvPr>
        </p:nvGraphicFramePr>
        <p:xfrm>
          <a:off x="609600" y="1600201"/>
          <a:ext cx="10972800" cy="514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 2021 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2543,4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2215,2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1977,6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2061,9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r>
                        <a:rPr lang="ru-RU" i="1" dirty="0"/>
                        <a:t>В том числе: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r>
                        <a:rPr lang="ru-RU" i="1" dirty="0"/>
                        <a:t>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154,6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156,3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161,4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167,8</a:t>
                      </a: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r>
                        <a:rPr lang="ru-RU" i="1" dirty="0"/>
                        <a:t>Неналоговые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80,9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85,6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75,8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75,8</a:t>
                      </a: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292">
                <a:tc>
                  <a:txBody>
                    <a:bodyPr/>
                    <a:lstStyle/>
                    <a:p>
                      <a:r>
                        <a:rPr lang="ru-RU" i="1" dirty="0"/>
                        <a:t>Безвозмездные поступления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2307,9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1973,3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1740,4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1818,2</a:t>
                      </a: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Расходы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2566,9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2215,2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1977,6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2061,9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Дефицит бюджета (-)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-23,5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2143"/>
            <a:ext cx="10972800" cy="914400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налоговых  доходов бюджета Тутаевского 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2022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799998"/>
              </p:ext>
            </p:extLst>
          </p:nvPr>
        </p:nvGraphicFramePr>
        <p:xfrm>
          <a:off x="621104" y="1130061"/>
          <a:ext cx="10972801" cy="4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9" y="365128"/>
            <a:ext cx="10981427" cy="1092739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неналоговых  доходов бюджета Тутаевского 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2022 год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393184"/>
              </p:ext>
            </p:extLst>
          </p:nvPr>
        </p:nvGraphicFramePr>
        <p:xfrm>
          <a:off x="690112" y="1574325"/>
          <a:ext cx="1087503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45" y="274638"/>
            <a:ext cx="11050555" cy="1020762"/>
          </a:xfrm>
          <a:gradFill>
            <a:gsLst>
              <a:gs pos="0">
                <a:srgbClr val="F6ACF8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Структура расходов бюджета </a:t>
            </a:r>
            <a:b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</a:b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Тутаевского Муниципального района на 2022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8302631"/>
              </p:ext>
            </p:extLst>
          </p:nvPr>
        </p:nvGraphicFramePr>
        <p:xfrm>
          <a:off x="493395" y="1323977"/>
          <a:ext cx="4058292" cy="531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2563263"/>
              </p:ext>
            </p:extLst>
          </p:nvPr>
        </p:nvGraphicFramePr>
        <p:xfrm>
          <a:off x="4606190" y="1333501"/>
          <a:ext cx="695508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824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225714"/>
              </p:ext>
            </p:extLst>
          </p:nvPr>
        </p:nvGraphicFramePr>
        <p:xfrm>
          <a:off x="639552" y="1057275"/>
          <a:ext cx="11095248" cy="5110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39552" y="239967"/>
            <a:ext cx="10972800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0980" y="239967"/>
            <a:ext cx="11095248" cy="60617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55000">
                <a:srgbClr val="C4D6EB"/>
              </a:gs>
              <a:gs pos="79000">
                <a:srgbClr val="F6ACF8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dk1"/>
                </a:solidFill>
                <a:latin typeface="Monotype Corsiva" panose="03010101010201010101" pitchFamily="66" charset="0"/>
                <a:ea typeface="+mn-ea"/>
                <a:cs typeface="+mn-cs"/>
              </a:rPr>
              <a:t>Муниципальные</a:t>
            </a:r>
            <a:r>
              <a:rPr lang="ru-RU" sz="2800" b="1" dirty="0">
                <a:latin typeface="Monotype Corsiva" panose="03010101010201010101" pitchFamily="66" charset="0"/>
                <a:cs typeface="Times New Roman" pitchFamily="18" charset="0"/>
              </a:rPr>
              <a:t> программы Тутаевского муниципального района на 2022 год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61634186"/>
              </p:ext>
            </p:extLst>
          </p:nvPr>
        </p:nvGraphicFramePr>
        <p:xfrm>
          <a:off x="573565" y="962025"/>
          <a:ext cx="11104773" cy="5191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3820E9F-2070-4B33-8369-FF8A2F2B4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92113"/>
            <a:ext cx="10972800" cy="1143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55000">
                <a:srgbClr val="C4D6EB"/>
              </a:gs>
              <a:gs pos="79000">
                <a:srgbClr val="F6ACF8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solidFill>
                  <a:schemeClr val="dk1"/>
                </a:solidFill>
                <a:latin typeface="Monotype Corsiva" panose="03010101010201010101" pitchFamily="66" charset="0"/>
                <a:ea typeface="+mn-ea"/>
                <a:cs typeface="+mn-cs"/>
              </a:rPr>
              <a:t>Планы по развитию ТМР в области образования и культуры на 2022 год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726EBCA-094A-49B4-A0F7-7A8786BA1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92462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Ремонт Домов Культуры – 33 937,2 тыс. рублей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1391F9-8CBF-49B5-AA90-4DF1AEFF7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98647"/>
            <a:ext cx="5386917" cy="3227515"/>
          </a:xfrm>
        </p:spPr>
        <p:txBody>
          <a:bodyPr>
            <a:normAutofit/>
          </a:bodyPr>
          <a:lstStyle/>
          <a:p>
            <a:r>
              <a:rPr lang="ru-RU" sz="3600" dirty="0"/>
              <a:t>Никольский ДК</a:t>
            </a:r>
          </a:p>
          <a:p>
            <a:r>
              <a:rPr lang="ru-RU" sz="3600" dirty="0"/>
              <a:t>Фоминский ДК</a:t>
            </a:r>
          </a:p>
          <a:p>
            <a:r>
              <a:rPr lang="ru-RU" sz="3600" dirty="0"/>
              <a:t>Павловский ДК</a:t>
            </a:r>
          </a:p>
          <a:p>
            <a:r>
              <a:rPr lang="ru-RU" sz="3600" dirty="0"/>
              <a:t>Константиновский СКК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DB0B7BB-D97C-4DD4-BB28-168EE6676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92462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Создание центров образования естественно научной и технологической направленности            «Точки роста» - 2 363,4 тыс. рублей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14E6FEB8-CB39-49FF-BE55-E4DDBE7F6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1257" y="2798064"/>
            <a:ext cx="5389033" cy="3328099"/>
          </a:xfrm>
        </p:spPr>
        <p:txBody>
          <a:bodyPr>
            <a:normAutofit/>
          </a:bodyPr>
          <a:lstStyle/>
          <a:p>
            <a:r>
              <a:rPr lang="ru-RU" sz="3200" dirty="0"/>
              <a:t>СОШ № 7</a:t>
            </a:r>
          </a:p>
          <a:p>
            <a:r>
              <a:rPr lang="ru-RU" sz="3200" dirty="0"/>
              <a:t>Столбищенская ОШ</a:t>
            </a:r>
          </a:p>
          <a:p>
            <a:r>
              <a:rPr lang="ru-RU" sz="3200" dirty="0"/>
              <a:t>Никольская ОШ</a:t>
            </a:r>
          </a:p>
          <a:p>
            <a:r>
              <a:rPr lang="ru-RU" sz="3200" dirty="0"/>
              <a:t>Першинская ОШ</a:t>
            </a:r>
          </a:p>
        </p:txBody>
      </p:sp>
    </p:spTree>
    <p:extLst>
      <p:ext uri="{BB962C8B-B14F-4D97-AF65-F5344CB8AC3E}">
        <p14:creationId xmlns:p14="http://schemas.microsoft.com/office/powerpoint/2010/main" val="2792418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3820E9F-2070-4B33-8369-FF8A2F2B4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92113"/>
            <a:ext cx="10972800" cy="1143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55000">
                <a:srgbClr val="C4D6EB"/>
              </a:gs>
              <a:gs pos="79000">
                <a:srgbClr val="F6ACF8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solidFill>
                  <a:schemeClr val="dk1"/>
                </a:solidFill>
                <a:latin typeface="Monotype Corsiva" panose="03010101010201010101" pitchFamily="66" charset="0"/>
                <a:ea typeface="+mn-ea"/>
                <a:cs typeface="+mn-cs"/>
              </a:rPr>
              <a:t>Планы по развитию ТМР в области  дорожного и коммунального хозяйства    </a:t>
            </a:r>
            <a:r>
              <a:rPr lang="ru-RU" sz="2800" b="1" dirty="0">
                <a:latin typeface="Monotype Corsiva" panose="03010101010201010101" pitchFamily="66" charset="0"/>
                <a:cs typeface="Times New Roman" pitchFamily="18" charset="0"/>
              </a:rPr>
              <a:t>на 2022 год</a:t>
            </a:r>
            <a:endParaRPr lang="ru-RU" sz="2800" b="1" dirty="0">
              <a:solidFill>
                <a:schemeClr val="dk1"/>
              </a:solidFill>
              <a:latin typeface="Monotype Corsiva" panose="03010101010201010101" pitchFamily="66" charset="0"/>
              <a:ea typeface="+mn-ea"/>
              <a:cs typeface="+mn-cs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726EBCA-094A-49B4-A0F7-7A8786BA16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Ремонт сельских дорог - 10 717,7 тыс. рублей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1391F9-8CBF-49B5-AA90-4DF1AEFF7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712" y="2779776"/>
            <a:ext cx="5633805" cy="2075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Д. Мазино-п. Урдома – 4 208,8 тыс. рублей;</a:t>
            </a:r>
          </a:p>
          <a:p>
            <a:r>
              <a:rPr lang="ru-RU" dirty="0"/>
              <a:t>Д. Летешовка – 4 008,5 тыс. рублей;</a:t>
            </a:r>
          </a:p>
          <a:p>
            <a:r>
              <a:rPr lang="ru-RU" dirty="0"/>
              <a:t>Д. Жаворонково-д.Корцово- 2 500,4 тыс. рублей.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DB0B7BB-D97C-4DD4-BB28-168EE6676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Строительство и ремонт колодцев на селе 1807,5 тыс. рублей (22 шт.)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14E6FEB8-CB39-49FF-BE55-E4DDBE7F6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42910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Чебоковское СП </a:t>
            </a:r>
          </a:p>
          <a:p>
            <a:pPr marL="0" indent="0">
              <a:buNone/>
            </a:pPr>
            <a:r>
              <a:rPr lang="ru-RU" dirty="0"/>
              <a:t>                         ремонт - 2 шт.</a:t>
            </a:r>
          </a:p>
          <a:p>
            <a:pPr marL="0" indent="0">
              <a:buNone/>
            </a:pPr>
            <a:r>
              <a:rPr lang="ru-RU" dirty="0"/>
              <a:t>                         строительство – 2 шт.     </a:t>
            </a:r>
          </a:p>
          <a:p>
            <a:r>
              <a:rPr lang="ru-RU" dirty="0"/>
              <a:t>Артемьевское СП  </a:t>
            </a:r>
          </a:p>
          <a:p>
            <a:pPr marL="0" indent="0">
              <a:buNone/>
            </a:pPr>
            <a:r>
              <a:rPr lang="ru-RU" dirty="0"/>
              <a:t>                         ремонт- 3 шт.</a:t>
            </a:r>
          </a:p>
          <a:p>
            <a:pPr marL="0" indent="0">
              <a:buNone/>
            </a:pPr>
            <a:r>
              <a:rPr lang="ru-RU" dirty="0"/>
              <a:t>                         строительство – 1 шт.</a:t>
            </a:r>
          </a:p>
          <a:p>
            <a:r>
              <a:rPr lang="ru-RU" dirty="0"/>
              <a:t>Левобережное СП </a:t>
            </a:r>
          </a:p>
          <a:p>
            <a:pPr marL="0" indent="0">
              <a:buNone/>
            </a:pPr>
            <a:r>
              <a:rPr lang="ru-RU" dirty="0"/>
              <a:t>                          ремонт-  4 шт.</a:t>
            </a:r>
          </a:p>
          <a:p>
            <a:pPr marL="0" indent="0">
              <a:buNone/>
            </a:pPr>
            <a:r>
              <a:rPr lang="ru-RU" dirty="0"/>
              <a:t>                          строительство – 7 шт.</a:t>
            </a:r>
          </a:p>
          <a:p>
            <a:r>
              <a:rPr lang="ru-RU" dirty="0"/>
              <a:t>Константиновское СП  </a:t>
            </a:r>
          </a:p>
          <a:p>
            <a:pPr marL="0" indent="0">
              <a:buNone/>
            </a:pPr>
            <a:r>
              <a:rPr lang="ru-RU" dirty="0"/>
              <a:t>                          ремонт- 2 шт.</a:t>
            </a:r>
          </a:p>
          <a:p>
            <a:pPr marL="0" indent="0">
              <a:buNone/>
            </a:pPr>
            <a:r>
              <a:rPr lang="ru-RU" dirty="0"/>
              <a:t>                          строительство - 1 шт.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835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9724</TotalTime>
  <Words>312</Words>
  <Application>Microsoft Office PowerPoint</Application>
  <PresentationFormat>Широкоэкранный</PresentationFormat>
  <Paragraphs>77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Monotype Corsiva</vt:lpstr>
      <vt:lpstr>Palatino Linotype</vt:lpstr>
      <vt:lpstr>Times New Roman</vt:lpstr>
      <vt:lpstr>Тема Office</vt:lpstr>
      <vt:lpstr>Тутаевский муниципальный район</vt:lpstr>
      <vt:lpstr>Основные характеристики бюджета Тутаевского муниципального района</vt:lpstr>
      <vt:lpstr>Прогноз налоговых  доходов бюджета Тутаевского муниципального района  на 2022 год</vt:lpstr>
      <vt:lpstr>Прогноз неналоговых  доходов бюджета Тутаевского муниципального района  на 2022 год </vt:lpstr>
      <vt:lpstr>Структура расходов бюджета  Тутаевского Муниципального района на 2022 год</vt:lpstr>
      <vt:lpstr>Муниципальные программы Тутаевского муниципального района на 2022 год</vt:lpstr>
      <vt:lpstr>Планы по развитию ТМР в области образования и культуры на 2022 год</vt:lpstr>
      <vt:lpstr>Планы по развитию ТМР в области  дорожного и коммунального хозяйства    на 2022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Позанок Анна Сергеевна</dc:creator>
  <cp:lastModifiedBy>Соколова</cp:lastModifiedBy>
  <cp:revision>1071</cp:revision>
  <cp:lastPrinted>2021-12-08T10:05:26Z</cp:lastPrinted>
  <dcterms:created xsi:type="dcterms:W3CDTF">2016-10-20T03:59:01Z</dcterms:created>
  <dcterms:modified xsi:type="dcterms:W3CDTF">2021-12-29T11:41:06Z</dcterms:modified>
</cp:coreProperties>
</file>