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2" r:id="rId8"/>
    <p:sldId id="270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укичева" initials="Л" lastIdx="1" clrIdx="0">
    <p:extLst>
      <p:ext uri="{19B8F6BF-5375-455C-9EA6-DF929625EA0E}">
        <p15:presenceInfo xmlns:p15="http://schemas.microsoft.com/office/powerpoint/2012/main" userId="S-1-5-21-1212859605-2503877352-2785142894-2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263026149509115E-2"/>
          <c:y val="2.8664421769313261E-2"/>
          <c:w val="0.5963353687931866"/>
          <c:h val="0.885423683603068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4992360329958737"/>
                  <c:y val="-7.3460104131934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02-45B4-8127-C1745303C7C8}"/>
                </c:ext>
              </c:extLst>
            </c:dLbl>
            <c:dLbl>
              <c:idx val="1"/>
              <c:layout>
                <c:manualLayout>
                  <c:x val="4.0427967337416187E-2"/>
                  <c:y val="-3.6002318681286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802-45B4-8127-C1745303C7C8}"/>
                </c:ext>
              </c:extLst>
            </c:dLbl>
            <c:dLbl>
              <c:idx val="2"/>
              <c:layout>
                <c:manualLayout>
                  <c:x val="-7.0119315442712521E-2"/>
                  <c:y val="4.6521634307112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802-45B4-8127-C1745303C7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6.5000000000000002E-2</c:v>
                </c:pt>
                <c:pt idx="1">
                  <c:v>3.4000000000000002E-2</c:v>
                </c:pt>
                <c:pt idx="2">
                  <c:v>0.90100000000000002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02-45B4-8127-C1745303C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75170068027229"/>
          <c:y val="3.8618892508143397E-2"/>
          <c:w val="0.68912073490813663"/>
          <c:h val="0.91755048859934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E0-40F8-86F0-157BC65AC8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9569499188790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4E0-40F8-86F0-157BC65AC8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E0-40F8-86F0-157BC65AC8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98E-3"/>
                  <c:y val="-2.1220105966859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4E0-40F8-86F0-157BC65AC8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E0-40F8-86F0-157BC65AC8E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250.2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D2-416E-A01A-E8E65034E37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273.2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D2-416E-A01A-E8E65034E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66016"/>
        <c:axId val="121367552"/>
      </c:barChart>
      <c:catAx>
        <c:axId val="1213660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1367552"/>
        <c:crosses val="autoZero"/>
        <c:auto val="1"/>
        <c:lblAlgn val="ctr"/>
        <c:lblOffset val="100"/>
        <c:noMultiLvlLbl val="0"/>
      </c:catAx>
      <c:valAx>
        <c:axId val="12136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366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716049382716049E-3"/>
                  <c:y val="-2.0253394683646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80-4317-98DA-F06D6BE272ED}"/>
                </c:ext>
              </c:extLst>
            </c:dLbl>
            <c:dLbl>
              <c:idx val="1"/>
              <c:layout>
                <c:manualLayout>
                  <c:x val="-1.3888888888888897E-2"/>
                  <c:y val="-1.157323820799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80-4317-98DA-F06D6BE272ED}"/>
                </c:ext>
              </c:extLst>
            </c:dLbl>
            <c:dLbl>
              <c:idx val="2"/>
              <c:layout>
                <c:manualLayout>
                  <c:x val="-6.1729610187615438E-3"/>
                  <c:y val="-2.603978596799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580-4317-98DA-F06D6BE272ED}"/>
                </c:ext>
              </c:extLst>
            </c:dLbl>
            <c:dLbl>
              <c:idx val="3"/>
              <c:layout>
                <c:manualLayout>
                  <c:x val="-9.2592592592592657E-3"/>
                  <c:y val="-2.3146476415995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580-4317-98DA-F06D6BE272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146</c:v>
                </c:pt>
                <c:pt idx="1">
                  <c:v>11</c:v>
                </c:pt>
                <c:pt idx="2">
                  <c:v>7</c:v>
                </c:pt>
                <c:pt idx="3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80-4317-98DA-F06D6BE272E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209876543209874E-2"/>
                  <c:y val="-1.7359857311996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580-4317-98DA-F06D6BE272ED}"/>
                </c:ext>
              </c:extLst>
            </c:dLbl>
            <c:dLbl>
              <c:idx val="1"/>
              <c:layout>
                <c:manualLayout>
                  <c:x val="3.0864197530864158E-2"/>
                  <c:y val="-1.157323820799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580-4317-98DA-F06D6BE272ED}"/>
                </c:ext>
              </c:extLst>
            </c:dLbl>
            <c:dLbl>
              <c:idx val="2"/>
              <c:layout>
                <c:manualLayout>
                  <c:x val="2.0061728395061731E-2"/>
                  <c:y val="-1.157323820799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580-4317-98DA-F06D6BE272ED}"/>
                </c:ext>
              </c:extLst>
            </c:dLbl>
            <c:dLbl>
              <c:idx val="3"/>
              <c:layout>
                <c:manualLayout>
                  <c:x val="1.6975308641975308E-2"/>
                  <c:y val="-3.7613024175993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580-4317-98DA-F06D6BE272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153</c:v>
                </c:pt>
                <c:pt idx="1">
                  <c:v>11</c:v>
                </c:pt>
                <c:pt idx="2">
                  <c:v>8.1</c:v>
                </c:pt>
                <c:pt idx="3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580-4317-98DA-F06D6BE27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504576"/>
        <c:axId val="128506112"/>
        <c:axId val="0"/>
      </c:bar3DChart>
      <c:catAx>
        <c:axId val="128504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506112"/>
        <c:crosses val="autoZero"/>
        <c:auto val="1"/>
        <c:lblAlgn val="ctr"/>
        <c:lblOffset val="100"/>
        <c:noMultiLvlLbl val="0"/>
      </c:catAx>
      <c:valAx>
        <c:axId val="12850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504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</c:v>
                </c:pt>
                <c:pt idx="1">
                  <c:v>Доходы от оказания платных услуг и компенсации затрат</c:v>
                </c:pt>
                <c:pt idx="2">
                  <c:v>Доходы от продажи муниципального имущества и земли</c:v>
                </c:pt>
                <c:pt idx="3">
                  <c:v>Штрафы, санкции, возмещение ущерба</c:v>
                </c:pt>
                <c:pt idx="4">
                  <c:v>Плата за негативное воздействие на окружающую среду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52.3</c:v>
                </c:pt>
                <c:pt idx="2">
                  <c:v>9.6</c:v>
                </c:pt>
                <c:pt idx="3">
                  <c:v>5.5</c:v>
                </c:pt>
                <c:pt idx="4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B-4436-83EC-CE6EA5696A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005999609666189E-2"/>
                  <c:y val="-9.8159521847192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2B4-4630-B5CB-26618A01749E}"/>
                </c:ext>
              </c:extLst>
            </c:dLbl>
            <c:dLbl>
              <c:idx val="1"/>
              <c:layout>
                <c:manualLayout>
                  <c:x val="4.0009999349443715E-2"/>
                  <c:y val="-6.5439681231461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2B4-4630-B5CB-26618A0174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</c:v>
                </c:pt>
                <c:pt idx="1">
                  <c:v>Доходы от оказания платных услуг и компенсации затрат</c:v>
                </c:pt>
                <c:pt idx="2">
                  <c:v>Доходы от продажи муниципального имущества и земли</c:v>
                </c:pt>
                <c:pt idx="3">
                  <c:v>Штрафы, санкции, возмещение ущерба</c:v>
                </c:pt>
                <c:pt idx="4">
                  <c:v>Плата за негативное воздействие на окружающую среду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</c:v>
                </c:pt>
                <c:pt idx="1">
                  <c:v>52.4</c:v>
                </c:pt>
                <c:pt idx="2">
                  <c:v>11</c:v>
                </c:pt>
                <c:pt idx="3" formatCode="0.0">
                  <c:v>9.8000000000000007</c:v>
                </c:pt>
                <c:pt idx="4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B-4436-83EC-CE6EA5696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51936"/>
        <c:axId val="128557824"/>
      </c:barChart>
      <c:catAx>
        <c:axId val="128551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8557824"/>
        <c:crosses val="autoZero"/>
        <c:auto val="1"/>
        <c:lblAlgn val="ctr"/>
        <c:lblOffset val="100"/>
        <c:noMultiLvlLbl val="0"/>
      </c:catAx>
      <c:valAx>
        <c:axId val="12855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551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2497,6 млн. руб.</a:t>
            </a:r>
          </a:p>
        </c:rich>
      </c:tx>
      <c:layout>
        <c:manualLayout>
          <c:xMode val="edge"/>
          <c:yMode val="edge"/>
          <c:x val="0.19258481578691555"/>
          <c:y val="0.4588443034854309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78881112083211E-2"/>
          <c:y val="7.173816708172355E-2"/>
          <c:w val="0.5218450471468844"/>
          <c:h val="0.939316770417283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2497,6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4.7839506172839448E-2"/>
                  <c:y val="4.4223929156327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F53-4116-A16B-9C0AD6E3BBAC}"/>
                </c:ext>
              </c:extLst>
            </c:dLbl>
            <c:dLbl>
              <c:idx val="4"/>
              <c:layout>
                <c:manualLayout>
                  <c:x val="5.5555555555555552E-2"/>
                  <c:y val="-9.9492106444830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53-4116-A16B-9C0AD6E3BBA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53-4116-A16B-9C0AD6E3B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 (568,4 млн.руб.)</c:v>
                </c:pt>
                <c:pt idx="1">
                  <c:v>Субсидии (111,8 млн.руб.)</c:v>
                </c:pt>
                <c:pt idx="2">
                  <c:v>Субвенции (1349,7 млн.руб.)</c:v>
                </c:pt>
                <c:pt idx="3">
                  <c:v>Иные МБТ (467,7 млн.руб.)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0.22750000000000001</c:v>
                </c:pt>
                <c:pt idx="1">
                  <c:v>4.4699999999999997E-2</c:v>
                </c:pt>
                <c:pt idx="2">
                  <c:v>0.5403</c:v>
                </c:pt>
                <c:pt idx="3">
                  <c:v>0.1875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53-4116-A16B-9C0AD6E3BB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Дотации (568,4 млн.руб.)</c:v>
                </c:pt>
                <c:pt idx="1">
                  <c:v>Субсидии (111,8 млн.руб.)</c:v>
                </c:pt>
                <c:pt idx="2">
                  <c:v>Субвенции (1349,7 млн.руб.)</c:v>
                </c:pt>
                <c:pt idx="3">
                  <c:v>Иные МБТ (467,7 млн.руб.)</c:v>
                </c:pt>
              </c:strCache>
            </c:strRef>
          </c:cat>
          <c:val>
            <c:numRef>
              <c:f>Лист1!$C$2:$C$5</c:f>
            </c:numRef>
          </c:val>
          <c:extLst>
            <c:ext xmlns:c16="http://schemas.microsoft.com/office/drawing/2014/chart" uri="{C3380CC4-5D6E-409C-BE32-E72D297353CC}">
              <c16:uniqueId val="{00000004-DF53-4116-A16B-9C0AD6E3BBA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Дотации (568,4 млн.руб.)</c:v>
                </c:pt>
                <c:pt idx="1">
                  <c:v>Субсидии (111,8 млн.руб.)</c:v>
                </c:pt>
                <c:pt idx="2">
                  <c:v>Субвенции (1349,7 млн.руб.)</c:v>
                </c:pt>
                <c:pt idx="3">
                  <c:v>Иные МБТ (467,7 млн.руб.)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568.4</c:v>
                </c:pt>
                <c:pt idx="1">
                  <c:v>111.8</c:v>
                </c:pt>
                <c:pt idx="2">
                  <c:v>1349.7</c:v>
                </c:pt>
                <c:pt idx="3">
                  <c:v>467.7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B-4888-B7BB-37246369D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765735880237207"/>
          <c:y val="0.18449114959387347"/>
          <c:w val="0.29552396228249245"/>
          <c:h val="0.22261307058689994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7F8-40F7-8E01-DD002023A34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7F8-40F7-8E01-DD002023A34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57F8-40F7-8E01-DD002023A34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7F8-40F7-8E01-DD002023A34C}"/>
              </c:ext>
            </c:extLst>
          </c:dPt>
          <c:dLbls>
            <c:dLbl>
              <c:idx val="0"/>
              <c:layout>
                <c:manualLayout>
                  <c:x val="3.0864197530864196E-3"/>
                  <c:y val="0.13887885849597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7F8-40F7-8E01-DD002023A34C}"/>
                </c:ext>
              </c:extLst>
            </c:dLbl>
            <c:dLbl>
              <c:idx val="1"/>
              <c:layout>
                <c:manualLayout>
                  <c:x val="6.1728395061728392E-3"/>
                  <c:y val="0.13887885849597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7F8-40F7-8E01-DD002023A34C}"/>
                </c:ext>
              </c:extLst>
            </c:dLbl>
            <c:dLbl>
              <c:idx val="2"/>
              <c:layout>
                <c:manualLayout>
                  <c:x val="9.2592592592592032E-3"/>
                  <c:y val="0.164918644463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7F8-40F7-8E01-DD002023A34C}"/>
                </c:ext>
              </c:extLst>
            </c:dLbl>
            <c:dLbl>
              <c:idx val="3"/>
              <c:layout>
                <c:manualLayout>
                  <c:x val="1.0802469135802356E-2"/>
                  <c:y val="0.16202533491197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7F8-40F7-8E01-DD002023A34C}"/>
                </c:ext>
              </c:extLst>
            </c:dLbl>
            <c:dLbl>
              <c:idx val="4"/>
              <c:layout>
                <c:manualLayout>
                  <c:x val="-1.5432098765432098E-3"/>
                  <c:y val="0.19963835908796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7F8-40F7-8E01-DD002023A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2201.1999999999998</c:v>
                </c:pt>
                <c:pt idx="1">
                  <c:v>2136.6999999999998</c:v>
                </c:pt>
                <c:pt idx="2">
                  <c:v>2234.6999999999998</c:v>
                </c:pt>
                <c:pt idx="3">
                  <c:v>2522.1</c:v>
                </c:pt>
                <c:pt idx="4">
                  <c:v>2774.8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57F8-40F7-8E01-DD002023A3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2244.8000000000002</c:v>
                </c:pt>
                <c:pt idx="1">
                  <c:v>2160.5</c:v>
                </c:pt>
                <c:pt idx="2">
                  <c:v>2279.3000000000002</c:v>
                </c:pt>
                <c:pt idx="3">
                  <c:v>2617.3000000000002</c:v>
                </c:pt>
                <c:pt idx="4">
                  <c:v>2810.3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61-485E-B4DB-2603EDF2EC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58551848"/>
        <c:axId val="658551192"/>
        <c:axId val="647005696"/>
      </c:bar3DChart>
      <c:catAx>
        <c:axId val="658551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8551192"/>
        <c:crosses val="autoZero"/>
        <c:auto val="1"/>
        <c:lblAlgn val="ctr"/>
        <c:lblOffset val="100"/>
        <c:noMultiLvlLbl val="0"/>
      </c:catAx>
      <c:valAx>
        <c:axId val="658551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8551848"/>
        <c:crosses val="autoZero"/>
        <c:crossBetween val="between"/>
      </c:valAx>
      <c:serAx>
        <c:axId val="6470056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8551192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6049382716049E-4"/>
          <c:y val="1.2971595218247808E-2"/>
          <c:w val="0.99922839506172845"/>
          <c:h val="0.766051546018316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38100" dir="5400000" algn="ctr" rotWithShape="0">
                  <a:scrgbClr r="0" g="0" b="0">
                    <a:shade val="9000"/>
                    <a:satMod val="105000"/>
                    <a:alpha val="48000"/>
                  </a:sc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70D-403B-906F-6ADDD0CD20C4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38100" dir="5400000" algn="ctr" rotWithShape="0">
                  <a:scrgbClr r="0" g="0" b="0">
                    <a:shade val="9000"/>
                    <a:satMod val="105000"/>
                    <a:alpha val="48000"/>
                  </a:sc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470D-403B-906F-6ADDD0CD20C4}"/>
              </c:ext>
            </c:extLst>
          </c:dPt>
          <c:dPt>
            <c:idx val="2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>
                <a:outerShdw blurRad="57150" dist="38100" dir="5400000" algn="ctr" rotWithShape="0">
                  <a:scrgbClr r="0" g="0" b="0">
                    <a:shade val="9000"/>
                    <a:satMod val="105000"/>
                    <a:alpha val="48000"/>
                  </a:sc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70D-403B-906F-6ADDD0CD20C4}"/>
              </c:ext>
            </c:extLst>
          </c:dPt>
          <c:dLbls>
            <c:dLbl>
              <c:idx val="0"/>
              <c:layout>
                <c:manualLayout>
                  <c:x val="-0.21450617283950618"/>
                  <c:y val="-0.407441774423462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972222222222224E-2"/>
                      <c:h val="8.75226139479846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0D-403B-906F-6ADDD0CD20C4}"/>
                </c:ext>
              </c:extLst>
            </c:dLbl>
            <c:dLbl>
              <c:idx val="1"/>
              <c:layout>
                <c:manualLayout>
                  <c:x val="4.701887090502576E-2"/>
                  <c:y val="7.5949375739986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70D-403B-906F-6ADDD0CD20C4}"/>
                </c:ext>
              </c:extLst>
            </c:dLbl>
            <c:dLbl>
              <c:idx val="2"/>
              <c:layout>
                <c:manualLayout>
                  <c:x val="2.2183095168659416E-2"/>
                  <c:y val="9.4032560439983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70D-403B-906F-6ADDD0CD20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Программные расходы бюджета - 2574,4 млн. руб.</c:v>
                </c:pt>
                <c:pt idx="1">
                  <c:v>Непрограммные расходы бюджета - 199,6 млн. руб.</c:v>
                </c:pt>
                <c:pt idx="2">
                  <c:v>Межбюджетные трансферты поселениям района - 0,8 млн. руб.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0.92777857863629809</c:v>
                </c:pt>
                <c:pt idx="1">
                  <c:v>7.1933112296381718E-2</c:v>
                </c:pt>
                <c:pt idx="2">
                  <c:v>2.8830906732016723E-4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6D-4DAC-82FA-7F677A7E82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70000"/>
                      <a:satMod val="130000"/>
                    </a:schemeClr>
                  </a:gs>
                  <a:gs pos="43000">
                    <a:schemeClr val="accent1">
                      <a:tint val="44000"/>
                      <a:satMod val="165000"/>
                    </a:schemeClr>
                  </a:gs>
                  <a:gs pos="93000">
                    <a:schemeClr val="accent1">
                      <a:tint val="15000"/>
                      <a:satMod val="165000"/>
                    </a:schemeClr>
                  </a:gs>
                  <a:gs pos="100000">
                    <a:schemeClr val="accent1">
                      <a:tint val="5000"/>
                      <a:satMod val="25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>
                <a:outerShdw blurRad="57150" dist="38100" dir="5400000" algn="ctr" rotWithShape="0">
                  <a:scrgbClr r="0" g="0" b="0">
                    <a:shade val="9000"/>
                    <a:satMod val="105000"/>
                    <a:alpha val="48000"/>
                  </a:sc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C93-4DA0-83D8-6278C08E961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70000"/>
                      <a:satMod val="130000"/>
                    </a:schemeClr>
                  </a:gs>
                  <a:gs pos="43000">
                    <a:schemeClr val="accent2">
                      <a:tint val="44000"/>
                      <a:satMod val="165000"/>
                    </a:schemeClr>
                  </a:gs>
                  <a:gs pos="93000">
                    <a:schemeClr val="accent2">
                      <a:tint val="15000"/>
                      <a:satMod val="165000"/>
                    </a:schemeClr>
                  </a:gs>
                  <a:gs pos="100000">
                    <a:schemeClr val="accent2">
                      <a:tint val="5000"/>
                      <a:satMod val="25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>
                <a:outerShdw blurRad="57150" dist="38100" dir="5400000" algn="ctr" rotWithShape="0">
                  <a:scrgbClr r="0" g="0" b="0">
                    <a:shade val="9000"/>
                    <a:satMod val="105000"/>
                    <a:alpha val="48000"/>
                  </a:sc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C93-4DA0-83D8-6278C08E961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70000"/>
                      <a:satMod val="130000"/>
                    </a:schemeClr>
                  </a:gs>
                  <a:gs pos="43000">
                    <a:schemeClr val="accent3">
                      <a:tint val="44000"/>
                      <a:satMod val="165000"/>
                    </a:schemeClr>
                  </a:gs>
                  <a:gs pos="93000">
                    <a:schemeClr val="accent3">
                      <a:tint val="15000"/>
                      <a:satMod val="165000"/>
                    </a:schemeClr>
                  </a:gs>
                  <a:gs pos="100000">
                    <a:schemeClr val="accent3">
                      <a:tint val="5000"/>
                      <a:satMod val="25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>
                <a:outerShdw blurRad="57150" dist="38100" dir="5400000" algn="ctr" rotWithShape="0">
                  <a:scrgbClr r="0" g="0" b="0">
                    <a:shade val="9000"/>
                    <a:satMod val="105000"/>
                    <a:alpha val="48000"/>
                  </a:sc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6C93-4DA0-83D8-6278C08E9613}"/>
              </c:ext>
            </c:extLst>
          </c:dPt>
          <c:cat>
            <c:strRef>
              <c:f>Лист1!$A$2:$A$4</c:f>
              <c:strCache>
                <c:ptCount val="3"/>
                <c:pt idx="0">
                  <c:v>Программные расходы бюджета - 2574,4 млн. руб.</c:v>
                </c:pt>
                <c:pt idx="1">
                  <c:v>Непрограммные расходы бюджета - 199,6 млн. руб.</c:v>
                </c:pt>
                <c:pt idx="2">
                  <c:v>Межбюджетные трансферты поселениям района - 0,8 млн. руб.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2574.4</c:v>
                </c:pt>
                <c:pt idx="1">
                  <c:v>199.6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6D-4DAC-82FA-7F677A7E8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54888391647949E-3"/>
          <c:y val="0.1145358849016776"/>
          <c:w val="0.50939909339733602"/>
          <c:h val="0.790221670526636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</c:v>
                </c:pt>
              </c:strCache>
            </c:strRef>
          </c:tx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3D-424C-A684-76BE824FFBEA}"/>
                </c:ext>
              </c:extLst>
            </c:dLbl>
            <c:dLbl>
              <c:idx val="4"/>
              <c:layout>
                <c:manualLayout>
                  <c:x val="-9.8716648563382803E-2"/>
                  <c:y val="9.983256846105419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43,9 %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331568301410039E-2"/>
                      <c:h val="6.32556140485815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9D7-46F2-8A88-6E9C8524EBA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3D-424C-A684-76BE824FFBE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3D-424C-A684-76BE824FFBE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- 191,0 млн. руб.</c:v>
                </c:pt>
                <c:pt idx="1">
                  <c:v>Национальная безопасность и правоохранительная деятельность - 2,6 млн. руб.</c:v>
                </c:pt>
                <c:pt idx="2">
                  <c:v>Национальная экономика - 325,1 млн. руб.</c:v>
                </c:pt>
                <c:pt idx="3">
                  <c:v>Жилищно-коммульноехозяйство - 174,8 млн. руб.</c:v>
                </c:pt>
                <c:pt idx="4">
                  <c:v>Охрана окружающей среды - 1,4 млн. руб.</c:v>
                </c:pt>
                <c:pt idx="5">
                  <c:v>Образование - 1 194,0 млн. руб.</c:v>
                </c:pt>
                <c:pt idx="6">
                  <c:v>Культура и кенематография -  209,1 млн. руб.</c:v>
                </c:pt>
                <c:pt idx="7">
                  <c:v>Социальная политика - 616,2 млн. руб.</c:v>
                </c:pt>
                <c:pt idx="8">
                  <c:v>Физическая культура и спорт - 53,8 млн. руб.</c:v>
                </c:pt>
                <c:pt idx="9">
                  <c:v>Средства массовой информации - 6,5  млн. руб.</c:v>
                </c:pt>
                <c:pt idx="10">
                  <c:v>Межбюджетные трансферты бюджетам субъектов РФ и муни ципальных образований общего характера - 0,3 млн. руб.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6.8833789822689923E-2</c:v>
                </c:pt>
                <c:pt idx="1">
                  <c:v>9.3700446879054346E-4</c:v>
                </c:pt>
                <c:pt idx="2">
                  <c:v>0.11716159723223295</c:v>
                </c:pt>
                <c:pt idx="3">
                  <c:v>6.2995531209456543E-2</c:v>
                </c:pt>
                <c:pt idx="4">
                  <c:v>5.0454086781029253E-4</c:v>
                </c:pt>
                <c:pt idx="5">
                  <c:v>0.43030128297534953</c:v>
                </c:pt>
                <c:pt idx="6">
                  <c:v>7.5356782470808695E-2</c:v>
                </c:pt>
                <c:pt idx="7">
                  <c:v>0.22207005910335881</c:v>
                </c:pt>
                <c:pt idx="8">
                  <c:v>1.9388784777281242E-2</c:v>
                </c:pt>
                <c:pt idx="9">
                  <c:v>2.3425111719763583E-3</c:v>
                </c:pt>
                <c:pt idx="10">
                  <c:v>1.0811590024506269E-4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3D-424C-A684-76BE824FFB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млн. руб.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Общегосударственные вопросы - 191,0 млн. руб.</c:v>
                </c:pt>
                <c:pt idx="1">
                  <c:v>Национальная безопасность и правоохранительная деятельность - 2,6 млн. руб.</c:v>
                </c:pt>
                <c:pt idx="2">
                  <c:v>Национальная экономика - 325,1 млн. руб.</c:v>
                </c:pt>
                <c:pt idx="3">
                  <c:v>Жилищно-коммульноехозяйство - 174,8 млн. руб.</c:v>
                </c:pt>
                <c:pt idx="4">
                  <c:v>Охрана окружающей среды - 1,4 млн. руб.</c:v>
                </c:pt>
                <c:pt idx="5">
                  <c:v>Образование - 1 194,0 млн. руб.</c:v>
                </c:pt>
                <c:pt idx="6">
                  <c:v>Культура и кенематография -  209,1 млн. руб.</c:v>
                </c:pt>
                <c:pt idx="7">
                  <c:v>Социальная политика - 616,2 млн. руб.</c:v>
                </c:pt>
                <c:pt idx="8">
                  <c:v>Физическая культура и спорт - 53,8 млн. руб.</c:v>
                </c:pt>
                <c:pt idx="9">
                  <c:v>Средства массовой информации - 6,5  млн. руб.</c:v>
                </c:pt>
                <c:pt idx="10">
                  <c:v>Межбюджетные трансферты бюджетам субъектов РФ и муни ципальных образований общего характера - 0,3 млн. руб.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191</c:v>
                </c:pt>
                <c:pt idx="1">
                  <c:v>2.6</c:v>
                </c:pt>
                <c:pt idx="2">
                  <c:v>325.10000000000002</c:v>
                </c:pt>
                <c:pt idx="3">
                  <c:v>174.8</c:v>
                </c:pt>
                <c:pt idx="4">
                  <c:v>1.4</c:v>
                </c:pt>
                <c:pt idx="5">
                  <c:v>1194</c:v>
                </c:pt>
                <c:pt idx="6">
                  <c:v>209.1</c:v>
                </c:pt>
                <c:pt idx="7">
                  <c:v>616.20000000000005</c:v>
                </c:pt>
                <c:pt idx="8">
                  <c:v>53.8</c:v>
                </c:pt>
                <c:pt idx="9">
                  <c:v>6.5</c:v>
                </c:pt>
                <c:pt idx="1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3D-424C-A684-76BE824FF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4380424672740679"/>
          <c:y val="1.4612644087054856E-2"/>
          <c:w val="0.44693645150538824"/>
          <c:h val="0.9087553306042917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15T11:09:58.684" idx="1">
    <p:pos x="5647" y="754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49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22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61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79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315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869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93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9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3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00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7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0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5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8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C5B1C-9B78-432A-AE5F-CAEF98921ACB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08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980728"/>
            <a:ext cx="7315224" cy="473428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Отчет </a:t>
            </a:r>
            <a:br>
              <a:rPr lang="ru-RU" dirty="0"/>
            </a:br>
            <a:r>
              <a:rPr lang="ru-RU" dirty="0"/>
              <a:t>об исполнении бюджета Тутаевского муниципального района за 2022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Структура и объем расходов бюджета </a:t>
            </a: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ТМР</a:t>
            </a:r>
            <a:b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 20</a:t>
            </a:r>
            <a:r>
              <a:rPr lang="en-US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 </a:t>
            </a:r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год по отраслям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124549"/>
              </p:ext>
            </p:extLst>
          </p:nvPr>
        </p:nvGraphicFramePr>
        <p:xfrm>
          <a:off x="251520" y="1196752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119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29642" cy="1285884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Исполнение основных параметров бюджета Тутаевского муниципального района </a:t>
            </a:r>
            <a:b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 2022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105524"/>
              </p:ext>
            </p:extLst>
          </p:nvPr>
        </p:nvGraphicFramePr>
        <p:xfrm>
          <a:off x="457200" y="2000240"/>
          <a:ext cx="8229600" cy="457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459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Наименование показателя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План, млн.руб.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Факт, млн.руб.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% исполнения</a:t>
                      </a:r>
                    </a:p>
                  </a:txBody>
                  <a:tcPr marL="100771" marR="1007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59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Доходы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2781,1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2770,8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99,6</a:t>
                      </a:r>
                    </a:p>
                  </a:txBody>
                  <a:tcPr marL="100771" marR="1007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59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Расходы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2810,3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2774,8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98,7</a:t>
                      </a:r>
                    </a:p>
                  </a:txBody>
                  <a:tcPr marL="100771" marR="10077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59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Дефицит -,</a:t>
                      </a:r>
                    </a:p>
                    <a:p>
                      <a:pPr algn="ctr"/>
                      <a:r>
                        <a:rPr lang="ru-RU" dirty="0" err="1"/>
                        <a:t>Профицит</a:t>
                      </a:r>
                      <a:r>
                        <a:rPr lang="ru-RU" dirty="0"/>
                        <a:t> +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-29,2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-4,0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marL="100771" marR="10077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Структура доходной части бюджета Тутаевского муниципального района </a:t>
            </a:r>
            <a:b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 2022 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337844"/>
              </p:ext>
            </p:extLst>
          </p:nvPr>
        </p:nvGraphicFramePr>
        <p:xfrm>
          <a:off x="457200" y="1928802"/>
          <a:ext cx="8229600" cy="4645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70494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Динамика поступления налоговых и неналоговых доходов бюджета ТМР за 5 лет (</a:t>
            </a:r>
            <a:r>
              <a:rPr lang="ru-RU" sz="27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млн.руб.</a:t>
            </a:r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146143"/>
              </p:ext>
            </p:extLst>
          </p:nvPr>
        </p:nvGraphicFramePr>
        <p:xfrm>
          <a:off x="457200" y="1785926"/>
          <a:ext cx="8229600" cy="478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Исполнение налоговых доходов бюджета ТМР за 2022 год (млн. 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28599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Исполнение неналоговых доходов бюджета ТМР за 2022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619519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7"/>
            <a:ext cx="8229600" cy="14156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Структура и объем безвозмездных поступлений в бюджет ТМР за 2022 год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165158"/>
              </p:ext>
            </p:extLst>
          </p:nvPr>
        </p:nvGraphicFramePr>
        <p:xfrm>
          <a:off x="477919" y="1628800"/>
          <a:ext cx="8229600" cy="4872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DD4F6-46EF-4D43-96FD-C64971E1E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09600"/>
            <a:ext cx="698477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Исполнение расходной части  бюджета ТМР  в динамике  </a:t>
            </a: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2018-2022 </a:t>
            </a:r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годов (млн. рублей)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533D454-390A-48D5-BD1A-258314AF8C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26811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645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Структура расходов бюджета ТМР</a:t>
            </a:r>
            <a:b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 20</a:t>
            </a:r>
            <a:r>
              <a:rPr lang="en-US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 год</a:t>
            </a:r>
            <a:endParaRPr lang="ru-RU" sz="27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0351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0311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1206</TotalTime>
  <Words>144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Times New Roman</vt:lpstr>
      <vt:lpstr>Trebuchet MS</vt:lpstr>
      <vt:lpstr>Wingdings 3</vt:lpstr>
      <vt:lpstr>Аспект</vt:lpstr>
      <vt:lpstr>Отчет  об исполнении бюджета Тутаевского муниципального района за 2022 год</vt:lpstr>
      <vt:lpstr>Исполнение основных параметров бюджета Тутаевского муниципального района  за 2022 год</vt:lpstr>
      <vt:lpstr>Структура доходной части бюджета Тутаевского муниципального района  за 2022 год</vt:lpstr>
      <vt:lpstr>Динамика поступления налоговых и неналоговых доходов бюджета ТМР за 5 лет (млн.руб.)</vt:lpstr>
      <vt:lpstr>Исполнение налоговых доходов бюджета ТМР за 2022 год (млн. руб.)</vt:lpstr>
      <vt:lpstr>Исполнение неналоговых доходов бюджета ТМР за 2022 год</vt:lpstr>
      <vt:lpstr>Структура и объем безвозмездных поступлений в бюджет ТМР за 2022 год  </vt:lpstr>
      <vt:lpstr>Исполнение расходной части  бюджета ТМР  в динамике  2018-2022 годов (млн. рублей)</vt:lpstr>
      <vt:lpstr>Структура расходов бюджета ТМР за 2022 год</vt:lpstr>
      <vt:lpstr>Структура и объем расходов бюджета ТМР  за 2022 год по отраслям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решения МС ТМР «Об исполнении бюджета Тутаевского муниципального района за 2018 год»</dc:title>
  <dc:creator>Соколова</dc:creator>
  <cp:lastModifiedBy>ГембаруковаОВ</cp:lastModifiedBy>
  <cp:revision>125</cp:revision>
  <dcterms:created xsi:type="dcterms:W3CDTF">2019-03-26T13:07:52Z</dcterms:created>
  <dcterms:modified xsi:type="dcterms:W3CDTF">2023-04-19T08:54:10Z</dcterms:modified>
</cp:coreProperties>
</file>