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2" r:id="rId8"/>
    <p:sldId id="270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укичева" initials="Л" lastIdx="1" clrIdx="0">
    <p:extLst>
      <p:ext uri="{19B8F6BF-5375-455C-9EA6-DF929625EA0E}">
        <p15:presenceInfo xmlns:p15="http://schemas.microsoft.com/office/powerpoint/2012/main" xmlns="" userId="S-1-5-21-1212859605-2503877352-2785142894-2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63026149509115E-2"/>
          <c:y val="2.8664421769313261E-2"/>
          <c:w val="0.5963353687931866"/>
          <c:h val="0.885423683603068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3.6658898246779918E-2"/>
                  <c:y val="-4.2264243366898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02-45B4-8127-C1745303C7C8}"/>
                </c:ext>
              </c:extLst>
            </c:dLbl>
            <c:dLbl>
              <c:idx val="1"/>
              <c:layout>
                <c:manualLayout>
                  <c:x val="4.0427967337416187E-2"/>
                  <c:y val="-3.600231868128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02-45B4-8127-C1745303C7C8}"/>
                </c:ext>
              </c:extLst>
            </c:dLbl>
            <c:dLbl>
              <c:idx val="2"/>
              <c:layout>
                <c:manualLayout>
                  <c:x val="-7.0119315442712521E-2"/>
                  <c:y val="4.6521634307112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02-45B4-8127-C1745303C7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6.8000000000000005E-2</c:v>
                </c:pt>
                <c:pt idx="1">
                  <c:v>3.6999999999999998E-2</c:v>
                </c:pt>
                <c:pt idx="2">
                  <c:v>0.89500000000000002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02-45B4-8127-C1745303C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75170068027229"/>
          <c:y val="3.8618892508143397E-2"/>
          <c:w val="0.68912073490813663"/>
          <c:h val="0.91755048859934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E0-40F8-86F0-157BC65AC8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9.9569499188790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E0-40F8-86F0-157BC65AC8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E0-40F8-86F0-157BC65AC8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3"/>
                  <c:y val="-2.1220105966859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E0-40F8-86F0-157BC65AC8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E0-40F8-86F0-157BC65AC8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273.2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D2-416E-A01A-E8E65034E37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335.3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D2-416E-A01A-E8E65034E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403520"/>
        <c:axId val="61405056"/>
      </c:barChart>
      <c:catAx>
        <c:axId val="61403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1405056"/>
        <c:crosses val="autoZero"/>
        <c:auto val="1"/>
        <c:lblAlgn val="ctr"/>
        <c:lblOffset val="100"/>
        <c:noMultiLvlLbl val="0"/>
      </c:catAx>
      <c:valAx>
        <c:axId val="6140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403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16049382716049E-3"/>
                  <c:y val="-2.0253394683646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80-4317-98DA-F06D6BE272ED}"/>
                </c:ext>
              </c:extLst>
            </c:dLbl>
            <c:dLbl>
              <c:idx val="1"/>
              <c:layout>
                <c:manualLayout>
                  <c:x val="-1.3888888888888897E-2"/>
                  <c:y val="-1.1573238207997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80-4317-98DA-F06D6BE272ED}"/>
                </c:ext>
              </c:extLst>
            </c:dLbl>
            <c:dLbl>
              <c:idx val="2"/>
              <c:layout>
                <c:manualLayout>
                  <c:x val="-6.1729610187615438E-3"/>
                  <c:y val="-2.603978596799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80-4317-98DA-F06D6BE272ED}"/>
                </c:ext>
              </c:extLst>
            </c:dLbl>
            <c:dLbl>
              <c:idx val="3"/>
              <c:layout>
                <c:manualLayout>
                  <c:x val="-9.2592592592592657E-3"/>
                  <c:y val="-2.3146476415995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80-4317-98DA-F06D6BE272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181</c:v>
                </c:pt>
                <c:pt idx="1">
                  <c:v>11.5</c:v>
                </c:pt>
                <c:pt idx="2">
                  <c:v>4.4000000000000004</c:v>
                </c:pt>
                <c:pt idx="3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80-4317-98DA-F06D6BE272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209876543209874E-2"/>
                  <c:y val="-1.7359857311996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80-4317-98DA-F06D6BE272ED}"/>
                </c:ext>
              </c:extLst>
            </c:dLbl>
            <c:dLbl>
              <c:idx val="1"/>
              <c:layout>
                <c:manualLayout>
                  <c:x val="3.0864197530864158E-2"/>
                  <c:y val="-1.1573238207997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80-4317-98DA-F06D6BE272ED}"/>
                </c:ext>
              </c:extLst>
            </c:dLbl>
            <c:dLbl>
              <c:idx val="2"/>
              <c:layout>
                <c:manualLayout>
                  <c:x val="2.0061728395061731E-2"/>
                  <c:y val="-1.1573238207997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80-4317-98DA-F06D6BE272ED}"/>
                </c:ext>
              </c:extLst>
            </c:dLbl>
            <c:dLbl>
              <c:idx val="3"/>
              <c:layout>
                <c:manualLayout>
                  <c:x val="1.6975308641975308E-2"/>
                  <c:y val="-3.7613024175993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80-4317-98DA-F06D6BE272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192.8</c:v>
                </c:pt>
                <c:pt idx="1">
                  <c:v>11.8</c:v>
                </c:pt>
                <c:pt idx="2">
                  <c:v>3.3</c:v>
                </c:pt>
                <c:pt idx="3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580-4317-98DA-F06D6BE27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227392"/>
        <c:axId val="61228928"/>
        <c:axId val="0"/>
      </c:bar3DChart>
      <c:catAx>
        <c:axId val="6122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228928"/>
        <c:crosses val="autoZero"/>
        <c:auto val="1"/>
        <c:lblAlgn val="ctr"/>
        <c:lblOffset val="100"/>
        <c:noMultiLvlLbl val="0"/>
      </c:catAx>
      <c:valAx>
        <c:axId val="6122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227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оказания платных услуг и компенсации затрат</c:v>
                </c:pt>
                <c:pt idx="2">
                  <c:v>Доходы от продажи муниципального имущества и земли</c:v>
                </c:pt>
                <c:pt idx="3">
                  <c:v>Штрафы, санкции, возмещение ущерба</c:v>
                </c:pt>
                <c:pt idx="4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20.2</c:v>
                </c:pt>
                <c:pt idx="1">
                  <c:v>58.7</c:v>
                </c:pt>
                <c:pt idx="2">
                  <c:v>14</c:v>
                </c:pt>
                <c:pt idx="3">
                  <c:v>10.9</c:v>
                </c:pt>
                <c:pt idx="4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DB-4436-83EC-CE6EA5696A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005999609666189E-2"/>
                  <c:y val="-9.81595218471921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2B4-4630-B5CB-26618A01749E}"/>
                </c:ext>
              </c:extLst>
            </c:dLbl>
            <c:dLbl>
              <c:idx val="1"/>
              <c:layout>
                <c:manualLayout>
                  <c:x val="4.0009999349443715E-2"/>
                  <c:y val="-6.5439681231461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B4-4630-B5CB-26618A017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оказания платных услуг и компенсации затрат</c:v>
                </c:pt>
                <c:pt idx="2">
                  <c:v>Доходы от продажи муниципального имущества и земли</c:v>
                </c:pt>
                <c:pt idx="3">
                  <c:v>Штрафы, санкции, возмещение ущерба</c:v>
                </c:pt>
                <c:pt idx="4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23.5</c:v>
                </c:pt>
                <c:pt idx="1">
                  <c:v>58.1</c:v>
                </c:pt>
                <c:pt idx="2">
                  <c:v>19.600000000000001</c:v>
                </c:pt>
                <c:pt idx="3" formatCode="0.0">
                  <c:v>13.9</c:v>
                </c:pt>
                <c:pt idx="4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DB-4436-83EC-CE6EA5696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270272"/>
        <c:axId val="62783488"/>
      </c:barChart>
      <c:catAx>
        <c:axId val="6127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2783488"/>
        <c:crosses val="autoZero"/>
        <c:auto val="1"/>
        <c:lblAlgn val="ctr"/>
        <c:lblOffset val="100"/>
        <c:noMultiLvlLbl val="0"/>
      </c:catAx>
      <c:valAx>
        <c:axId val="6278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270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2 851 млн. руб.</a:t>
            </a:r>
          </a:p>
        </c:rich>
      </c:tx>
      <c:layout>
        <c:manualLayout>
          <c:xMode val="edge"/>
          <c:yMode val="edge"/>
          <c:x val="0.19258481578691555"/>
          <c:y val="0.458844303485430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660485323561722E-2"/>
          <c:y val="3.7820643385302874E-2"/>
          <c:w val="0.5218450471468844"/>
          <c:h val="0.939316770417283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2765809728942843E-2"/>
                  <c:y val="-2.3099662963185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3A-4E98-83F3-310B401E1312}"/>
                </c:ext>
              </c:extLst>
            </c:dLbl>
            <c:dLbl>
              <c:idx val="1"/>
              <c:layout>
                <c:manualLayout>
                  <c:x val="1.8350272439967941E-2"/>
                  <c:y val="5.3921732937235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53-4116-A16B-9C0AD6E3BBAC}"/>
                </c:ext>
              </c:extLst>
            </c:dLbl>
            <c:dLbl>
              <c:idx val="2"/>
              <c:layout>
                <c:manualLayout>
                  <c:x val="-2.9489228756048615E-2"/>
                  <c:y val="1.97997111113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3A-4E98-83F3-310B401E1312}"/>
                </c:ext>
              </c:extLst>
            </c:dLbl>
            <c:dLbl>
              <c:idx val="3"/>
              <c:layout>
                <c:manualLayout>
                  <c:x val="8.1914524322357265E-3"/>
                  <c:y val="-8.249879629709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F3A-4E98-83F3-310B401E1312}"/>
                </c:ext>
              </c:extLst>
            </c:dLbl>
            <c:dLbl>
              <c:idx val="4"/>
              <c:layout>
                <c:manualLayout>
                  <c:x val="5.5555555555555552E-2"/>
                  <c:y val="-9.949210644483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53-4116-A16B-9C0AD6E3BBAC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53-4116-A16B-9C0AD6E3B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(700,9 млн.руб.)</c:v>
                </c:pt>
                <c:pt idx="1">
                  <c:v>Субсидии (235,7 млн.руб.)</c:v>
                </c:pt>
                <c:pt idx="2">
                  <c:v>Субвенции (1099,4 млн.руб.)</c:v>
                </c:pt>
                <c:pt idx="3">
                  <c:v>Иные МБТ (815,0 млн.руб.)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0.24584356366187302</c:v>
                </c:pt>
                <c:pt idx="1">
                  <c:v>8.2600000000000007E-2</c:v>
                </c:pt>
                <c:pt idx="2">
                  <c:v>0.3856</c:v>
                </c:pt>
                <c:pt idx="3">
                  <c:v>0.28599999999999998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53-4116-A16B-9C0AD6E3BB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Дотации (700,9 млн.руб.)</c:v>
                </c:pt>
                <c:pt idx="1">
                  <c:v>Субсидии (235,7 млн.руб.)</c:v>
                </c:pt>
                <c:pt idx="2">
                  <c:v>Субвенции (1099,4 млн.руб.)</c:v>
                </c:pt>
                <c:pt idx="3">
                  <c:v>Иные МБТ (815,0 млн.руб.)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Дотации (700,9 млн.руб.)</c:v>
                </c:pt>
                <c:pt idx="1">
                  <c:v>Субсидии (235,7 млн.руб.)</c:v>
                </c:pt>
                <c:pt idx="2">
                  <c:v>Субвенции (1099,4 млн.руб.)</c:v>
                </c:pt>
                <c:pt idx="3">
                  <c:v>Иные МБТ (815,0 млн.руб.)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700.9</c:v>
                </c:pt>
                <c:pt idx="1">
                  <c:v>235.7</c:v>
                </c:pt>
                <c:pt idx="2">
                  <c:v>1099.4000000000001</c:v>
                </c:pt>
                <c:pt idx="3">
                  <c:v>467.7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765735880237207"/>
          <c:y val="0.18449114959387347"/>
          <c:w val="0.3156507232190392"/>
          <c:h val="0.2789237409835121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7F8-40F7-8E01-DD002023A34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7F8-40F7-8E01-DD002023A34C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7F8-40F7-8E01-DD002023A34C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7F8-40F7-8E01-DD002023A34C}"/>
              </c:ext>
            </c:extLst>
          </c:dPt>
          <c:dLbls>
            <c:dLbl>
              <c:idx val="0"/>
              <c:layout>
                <c:manualLayout>
                  <c:x val="3.0864197530864196E-3"/>
                  <c:y val="0.13887885849597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7F8-40F7-8E01-DD002023A34C}"/>
                </c:ext>
              </c:extLst>
            </c:dLbl>
            <c:dLbl>
              <c:idx val="1"/>
              <c:layout>
                <c:manualLayout>
                  <c:x val="6.1728395061728392E-3"/>
                  <c:y val="0.13887885849597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7F8-40F7-8E01-DD002023A34C}"/>
                </c:ext>
              </c:extLst>
            </c:dLbl>
            <c:dLbl>
              <c:idx val="2"/>
              <c:layout>
                <c:manualLayout>
                  <c:x val="9.2592592592592032E-3"/>
                  <c:y val="0.164918644463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F8-40F7-8E01-DD002023A34C}"/>
                </c:ext>
              </c:extLst>
            </c:dLbl>
            <c:dLbl>
              <c:idx val="3"/>
              <c:layout>
                <c:manualLayout>
                  <c:x val="1.0802469135802356E-2"/>
                  <c:y val="0.16202533491197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7F8-40F7-8E01-DD002023A34C}"/>
                </c:ext>
              </c:extLst>
            </c:dLbl>
            <c:dLbl>
              <c:idx val="4"/>
              <c:layout>
                <c:manualLayout>
                  <c:x val="-1.5432098765432098E-3"/>
                  <c:y val="0.19963835908796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7F8-40F7-8E01-DD002023A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2136.6999999999998</c:v>
                </c:pt>
                <c:pt idx="1">
                  <c:v>2234.6999999999998</c:v>
                </c:pt>
                <c:pt idx="2">
                  <c:v>2522.1</c:v>
                </c:pt>
                <c:pt idx="3">
                  <c:v>2774.8</c:v>
                </c:pt>
                <c:pt idx="4">
                  <c:v>3158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57F8-40F7-8E01-DD002023A3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2160.5</c:v>
                </c:pt>
                <c:pt idx="1">
                  <c:v>2279.3000000000002</c:v>
                </c:pt>
                <c:pt idx="2">
                  <c:v>2617.3000000000002</c:v>
                </c:pt>
                <c:pt idx="3">
                  <c:v>2810.3</c:v>
                </c:pt>
                <c:pt idx="4">
                  <c:v>3213.9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61-485E-B4DB-2603EDF2EC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4550400"/>
        <c:axId val="64030208"/>
        <c:axId val="133941888"/>
      </c:bar3DChart>
      <c:catAx>
        <c:axId val="645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30208"/>
        <c:crosses val="autoZero"/>
        <c:auto val="1"/>
        <c:lblAlgn val="ctr"/>
        <c:lblOffset val="100"/>
        <c:noMultiLvlLbl val="0"/>
      </c:catAx>
      <c:valAx>
        <c:axId val="6403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50400"/>
        <c:crosses val="autoZero"/>
        <c:crossBetween val="between"/>
      </c:valAx>
      <c:serAx>
        <c:axId val="133941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3020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16049382716049E-4"/>
          <c:y val="1.2971595218247808E-2"/>
          <c:w val="0.99922839506172845"/>
          <c:h val="0.766051546018316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57150" dist="38100" dir="5400000" algn="ctr" rotWithShape="0">
                  <a:scrgbClr r="0" g="0" b="0">
                    <a:shade val="9000"/>
                    <a:satMod val="105000"/>
                    <a:alpha val="48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0D-403B-906F-6ADDD0CD20C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satMod val="105000"/>
                    <a:alpha val="48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70D-403B-906F-6ADDD0CD20C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satMod val="105000"/>
                    <a:alpha val="48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0D-403B-906F-6ADDD0CD20C4}"/>
              </c:ext>
            </c:extLst>
          </c:dPt>
          <c:dLbls>
            <c:dLbl>
              <c:idx val="0"/>
              <c:layout>
                <c:manualLayout>
                  <c:x val="-0.21450617283950618"/>
                  <c:y val="-0.407441774423462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5972222222222224E-2"/>
                      <c:h val="8.75226139479846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0D-403B-906F-6ADDD0CD20C4}"/>
                </c:ext>
              </c:extLst>
            </c:dLbl>
            <c:dLbl>
              <c:idx val="1"/>
              <c:layout>
                <c:manualLayout>
                  <c:x val="4.701887090502576E-2"/>
                  <c:y val="7.5949375739986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70D-403B-906F-6ADDD0CD20C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70D-403B-906F-6ADDD0CD2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Программные расходы бюджета - 2794,6 млн. руб.</c:v>
                </c:pt>
                <c:pt idx="1">
                  <c:v>Непрограммные расходы бюджета - 362,8 млн. руб.</c:v>
                </c:pt>
                <c:pt idx="2">
                  <c:v>Межбюджетные трансферты поселениям района - 0,7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0.88489914822203219</c:v>
                </c:pt>
                <c:pt idx="1">
                  <c:v>0.11487919951869796</c:v>
                </c:pt>
                <c:pt idx="2">
                  <c:v>2.2165225926981411E-4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6D-4DAC-82FA-7F677A7E82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70000"/>
                      <a:satMod val="130000"/>
                    </a:schemeClr>
                  </a:gs>
                  <a:gs pos="43000">
                    <a:schemeClr val="accent1">
                      <a:tint val="44000"/>
                      <a:satMod val="165000"/>
                    </a:schemeClr>
                  </a:gs>
                  <a:gs pos="93000">
                    <a:schemeClr val="accent1">
                      <a:tint val="15000"/>
                      <a:satMod val="165000"/>
                    </a:schemeClr>
                  </a:gs>
                  <a:gs pos="100000">
                    <a:schemeClr val="accent1">
                      <a:tint val="5000"/>
                      <a:satMod val="2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satMod val="105000"/>
                    <a:alpha val="48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93-4DA0-83D8-6278C08E961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0000"/>
                      <a:satMod val="130000"/>
                    </a:schemeClr>
                  </a:gs>
                  <a:gs pos="43000">
                    <a:schemeClr val="accent2">
                      <a:tint val="44000"/>
                      <a:satMod val="165000"/>
                    </a:schemeClr>
                  </a:gs>
                  <a:gs pos="93000">
                    <a:schemeClr val="accent2">
                      <a:tint val="15000"/>
                      <a:satMod val="165000"/>
                    </a:schemeClr>
                  </a:gs>
                  <a:gs pos="100000">
                    <a:schemeClr val="accent2">
                      <a:tint val="5000"/>
                      <a:satMod val="2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satMod val="105000"/>
                    <a:alpha val="48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C93-4DA0-83D8-6278C08E961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70000"/>
                      <a:satMod val="130000"/>
                    </a:schemeClr>
                  </a:gs>
                  <a:gs pos="43000">
                    <a:schemeClr val="accent3">
                      <a:tint val="44000"/>
                      <a:satMod val="165000"/>
                    </a:schemeClr>
                  </a:gs>
                  <a:gs pos="93000">
                    <a:schemeClr val="accent3">
                      <a:tint val="15000"/>
                      <a:satMod val="165000"/>
                    </a:schemeClr>
                  </a:gs>
                  <a:gs pos="100000">
                    <a:schemeClr val="accent3">
                      <a:tint val="5000"/>
                      <a:satMod val="2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satMod val="105000"/>
                    <a:alpha val="48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C93-4DA0-83D8-6278C08E9613}"/>
              </c:ext>
            </c:extLst>
          </c:dPt>
          <c:cat>
            <c:strRef>
              <c:f>Лист1!$A$2:$A$4</c:f>
              <c:strCache>
                <c:ptCount val="3"/>
                <c:pt idx="0">
                  <c:v>Программные расходы бюджета - 2794,6 млн. руб.</c:v>
                </c:pt>
                <c:pt idx="1">
                  <c:v>Непрограммные расходы бюджета - 362,8 млн. руб.</c:v>
                </c:pt>
                <c:pt idx="2">
                  <c:v>Межбюджетные трансферты поселениям района - 0,7 млн. руб.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2794.6</c:v>
                </c:pt>
                <c:pt idx="1">
                  <c:v>362.8</c:v>
                </c:pt>
                <c:pt idx="2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6D-4DAC-82FA-7F677A7E8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58137630887233E-2"/>
          <c:y val="0.17332564900196273"/>
          <c:w val="0.4620747639772072"/>
          <c:h val="0.758133776381748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15-4482-ACEC-5004830625CC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3D-424C-A684-76BE824FFBEA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A15-4482-ACEC-5004830625CC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3D-424C-A684-76BE824FFBEA}"/>
                </c:ext>
              </c:extLst>
            </c:dLbl>
            <c:dLbl>
              <c:idx val="4"/>
              <c:layout>
                <c:manualLayout>
                  <c:x val="-9.8716648563382803E-2"/>
                  <c:y val="9.983256846105419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43,9 %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2331568301410039E-2"/>
                      <c:h val="6.32556140485815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9D7-46F2-8A88-6E9C8524EBA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3D-424C-A684-76BE824FFBEA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3D-424C-A684-76BE824FFB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-344,5 млн. руб.</c:v>
                </c:pt>
                <c:pt idx="1">
                  <c:v>Национальная безопасность и правоохранительная деятельность - 3,1 млн. руб.</c:v>
                </c:pt>
                <c:pt idx="2">
                  <c:v>Национальная экономика - 191,7 млн. руб.</c:v>
                </c:pt>
                <c:pt idx="3">
                  <c:v>Жилищно-коммульноехозяйство -618,6 млн. руб.</c:v>
                </c:pt>
                <c:pt idx="4">
                  <c:v>Охрана окружающей среды - 0,7 млн. руб.</c:v>
                </c:pt>
                <c:pt idx="5">
                  <c:v>Образование - 1 315,3 млн. руб.</c:v>
                </c:pt>
                <c:pt idx="6">
                  <c:v>Культура и кенематография -  191,6 млн. руб.</c:v>
                </c:pt>
                <c:pt idx="7">
                  <c:v>Социальная политика -303,9 млн. руб.</c:v>
                </c:pt>
                <c:pt idx="8">
                  <c:v>Физическая культура и спорт - 185,8 млн. руб.</c:v>
                </c:pt>
                <c:pt idx="9">
                  <c:v>Средства массовой информации - 2,5  млн. руб.</c:v>
                </c:pt>
                <c:pt idx="10">
                  <c:v>Межбюджетные трансферты бюджетам субъектов РФ и муни ципальных образований общего характера - 0,3 млн. руб.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0.10909341871934844</c:v>
                </c:pt>
                <c:pt idx="1">
                  <c:v>9.8162800851964442E-4</c:v>
                </c:pt>
                <c:pt idx="2">
                  <c:v>6.0702609430069616E-2</c:v>
                </c:pt>
                <c:pt idx="3">
                  <c:v>0.19588228582911354</c:v>
                </c:pt>
                <c:pt idx="4">
                  <c:v>2.2165793740766161E-4</c:v>
                </c:pt>
                <c:pt idx="5">
                  <c:v>0.4164952643889962</c:v>
                </c:pt>
                <c:pt idx="6">
                  <c:v>6.0670944010439952E-2</c:v>
                </c:pt>
                <c:pt idx="7">
                  <c:v>9.6231210254554805E-2</c:v>
                </c:pt>
                <c:pt idx="8">
                  <c:v>5.8834349671919334E-2</c:v>
                </c:pt>
                <c:pt idx="9">
                  <c:v>7.9163549074164866E-4</c:v>
                </c:pt>
                <c:pt idx="10">
                  <c:v>9.4996258888997842E-5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3D-424C-A684-76BE824FFB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млн. руб.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вопросы -344,5 млн. руб.</c:v>
                </c:pt>
                <c:pt idx="1">
                  <c:v>Национальная безопасность и правоохранительная деятельность - 3,1 млн. руб.</c:v>
                </c:pt>
                <c:pt idx="2">
                  <c:v>Национальная экономика - 191,7 млн. руб.</c:v>
                </c:pt>
                <c:pt idx="3">
                  <c:v>Жилищно-коммульноехозяйство -618,6 млн. руб.</c:v>
                </c:pt>
                <c:pt idx="4">
                  <c:v>Охрана окружающей среды - 0,7 млн. руб.</c:v>
                </c:pt>
                <c:pt idx="5">
                  <c:v>Образование - 1 315,3 млн. руб.</c:v>
                </c:pt>
                <c:pt idx="6">
                  <c:v>Культура и кенематография -  191,6 млн. руб.</c:v>
                </c:pt>
                <c:pt idx="7">
                  <c:v>Социальная политика -303,9 млн. руб.</c:v>
                </c:pt>
                <c:pt idx="8">
                  <c:v>Физическая культура и спорт - 185,8 млн. руб.</c:v>
                </c:pt>
                <c:pt idx="9">
                  <c:v>Средства массовой информации - 2,5  млн. руб.</c:v>
                </c:pt>
                <c:pt idx="10">
                  <c:v>Межбюджетные трансферты бюджетам субъектов РФ и муни ципальных образований общего характера - 0,3 млн. руб.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344.51909999999998</c:v>
                </c:pt>
                <c:pt idx="1">
                  <c:v>3.1</c:v>
                </c:pt>
                <c:pt idx="2">
                  <c:v>191.7</c:v>
                </c:pt>
                <c:pt idx="3">
                  <c:v>618.6</c:v>
                </c:pt>
                <c:pt idx="4">
                  <c:v>0.7</c:v>
                </c:pt>
                <c:pt idx="5">
                  <c:v>1315.3</c:v>
                </c:pt>
                <c:pt idx="6">
                  <c:v>191.6</c:v>
                </c:pt>
                <c:pt idx="7">
                  <c:v>303.89999999999998</c:v>
                </c:pt>
                <c:pt idx="8">
                  <c:v>185.8</c:v>
                </c:pt>
                <c:pt idx="9">
                  <c:v>2.5</c:v>
                </c:pt>
                <c:pt idx="1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3D-424C-A684-76BE824FF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0634378584458306"/>
          <c:y val="1.4496106216508669E-2"/>
          <c:w val="0.48439689789821211"/>
          <c:h val="0.95892769905322539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15T11:09:58.684" idx="1">
    <p:pos x="5647" y="754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27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8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823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49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24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19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2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27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62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6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05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8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4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9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5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9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0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2C5B1C-9B78-432A-AE5F-CAEF98921AC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77B2BA-6365-4E9B-936E-69946FF04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1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484784"/>
            <a:ext cx="6192688" cy="30963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Отчет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об исполнении бюджета Тутаевского муниципального района за 2023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Структура и объем расходов бюджета ТМР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 за 20</a:t>
            </a:r>
            <a:r>
              <a:rPr lang="en-US" sz="2700" b="1" dirty="0" smtClean="0">
                <a:solidFill>
                  <a:schemeClr val="tx1"/>
                </a:solidFill>
              </a:rPr>
              <a:t>2</a:t>
            </a:r>
            <a:r>
              <a:rPr lang="ru-RU" sz="2700" b="1" dirty="0" smtClean="0">
                <a:solidFill>
                  <a:schemeClr val="tx1"/>
                </a:solidFill>
              </a:rPr>
              <a:t>3 </a:t>
            </a:r>
            <a:r>
              <a:rPr lang="ru-RU" sz="2700" b="1" dirty="0">
                <a:solidFill>
                  <a:schemeClr val="tx1"/>
                </a:solidFill>
              </a:rPr>
              <a:t>год по отраслям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177579"/>
              </p:ext>
            </p:extLst>
          </p:nvPr>
        </p:nvGraphicFramePr>
        <p:xfrm>
          <a:off x="683568" y="1196752"/>
          <a:ext cx="77975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119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29642" cy="1285884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</a:rPr>
              <a:t>Исполнение основных параметров бюджета Тутаевского муниципального района 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за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643673"/>
              </p:ext>
            </p:extLst>
          </p:nvPr>
        </p:nvGraphicFramePr>
        <p:xfrm>
          <a:off x="611560" y="2060848"/>
          <a:ext cx="7920880" cy="4225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64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План, млн.руб.</a:t>
                      </a:r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Факт, млн.руб.</a:t>
                      </a:r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% исполнения</a:t>
                      </a:r>
                    </a:p>
                  </a:txBody>
                  <a:tcPr marL="100771" marR="10077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41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</a:t>
                      </a:r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itchFamily="34" charset="0"/>
                        </a:rPr>
                        <a:t>3 181,3</a:t>
                      </a:r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itchFamily="34" charset="0"/>
                        </a:rPr>
                        <a:t>3 185,9</a:t>
                      </a:r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itchFamily="34" charset="0"/>
                        </a:rPr>
                        <a:t>100,1</a:t>
                      </a:r>
                    </a:p>
                  </a:txBody>
                  <a:tcPr marL="100771" marR="10077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641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Расходы</a:t>
                      </a:r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itchFamily="34" charset="0"/>
                        </a:rPr>
                        <a:t>3 220,6</a:t>
                      </a:r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itchFamily="34" charset="0"/>
                        </a:rPr>
                        <a:t>3 158,1</a:t>
                      </a:r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itchFamily="34" charset="0"/>
                        </a:rPr>
                        <a:t>98,1</a:t>
                      </a:r>
                    </a:p>
                  </a:txBody>
                  <a:tcPr marL="100771" marR="10077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641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Дефицит -,</a:t>
                      </a:r>
                    </a:p>
                    <a:p>
                      <a:pPr algn="ctr"/>
                      <a:r>
                        <a:rPr lang="ru-RU" dirty="0" err="1"/>
                        <a:t>Профицит</a:t>
                      </a:r>
                      <a:r>
                        <a:rPr lang="ru-RU" dirty="0"/>
                        <a:t> +</a:t>
                      </a:r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itchFamily="34" charset="0"/>
                        </a:rPr>
                        <a:t>-32,6</a:t>
                      </a:r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itchFamily="34" charset="0"/>
                        </a:rPr>
                        <a:t>27,8</a:t>
                      </a:r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</a:txBody>
                  <a:tcPr marL="100771" marR="10077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chemeClr val="bg2">
                    <a:lumMod val="10000"/>
                  </a:schemeClr>
                </a:solidFill>
              </a:rPr>
              <a:t>Структура доходной части бюджета Тутаевского муниципального района </a:t>
            </a:r>
            <a:br>
              <a:rPr lang="ru-RU" sz="27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700" b="1" dirty="0">
                <a:solidFill>
                  <a:schemeClr val="bg2">
                    <a:lumMod val="10000"/>
                  </a:schemeClr>
                </a:solidFill>
              </a:rPr>
              <a:t>за 2023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255561"/>
              </p:ext>
            </p:extLst>
          </p:nvPr>
        </p:nvGraphicFramePr>
        <p:xfrm>
          <a:off x="611560" y="2348880"/>
          <a:ext cx="7848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chemeClr val="bg2">
                    <a:lumMod val="10000"/>
                  </a:schemeClr>
                </a:solidFill>
              </a:rPr>
              <a:t>Динамика поступления налоговых и неналоговых доходов бюджета ТМР за 5 лет (</a:t>
            </a:r>
            <a:r>
              <a:rPr lang="ru-RU" sz="2700" b="1" i="1" dirty="0">
                <a:solidFill>
                  <a:schemeClr val="bg2">
                    <a:lumMod val="10000"/>
                  </a:schemeClr>
                </a:solidFill>
              </a:rPr>
              <a:t>млн.руб.</a:t>
            </a:r>
            <a:r>
              <a:rPr lang="ru-RU" sz="2700" b="1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714428"/>
              </p:ext>
            </p:extLst>
          </p:nvPr>
        </p:nvGraphicFramePr>
        <p:xfrm>
          <a:off x="683568" y="2348880"/>
          <a:ext cx="7848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073503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bg2">
                    <a:lumMod val="10000"/>
                  </a:schemeClr>
                </a:solidFill>
              </a:rPr>
              <a:t>Исполнение налоговых доходов бюджета ТМР за 2023 год (млн. 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137"/>
              </p:ext>
            </p:extLst>
          </p:nvPr>
        </p:nvGraphicFramePr>
        <p:xfrm>
          <a:off x="683568" y="2490788"/>
          <a:ext cx="7776864" cy="367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7848872" cy="852704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chemeClr val="bg2">
                    <a:lumMod val="10000"/>
                  </a:schemeClr>
                </a:solidFill>
              </a:rPr>
              <a:t>Исполнение неналоговых доходов бюджета ТМР за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980890"/>
              </p:ext>
            </p:extLst>
          </p:nvPr>
        </p:nvGraphicFramePr>
        <p:xfrm>
          <a:off x="683568" y="2490788"/>
          <a:ext cx="7704856" cy="366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908720"/>
            <a:ext cx="784887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chemeClr val="bg2">
                    <a:lumMod val="10000"/>
                  </a:schemeClr>
                </a:solidFill>
              </a:rPr>
              <a:t>Структура и объем безвозмездных поступлений в бюджет ТМР за 2023 год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51077"/>
              </p:ext>
            </p:extLst>
          </p:nvPr>
        </p:nvGraphicFramePr>
        <p:xfrm>
          <a:off x="683567" y="2348880"/>
          <a:ext cx="770485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6DD4F6-46EF-4D43-96FD-C64971E1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09600"/>
            <a:ext cx="7704856" cy="13208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Исполнение расходной части  бюджета ТМР  в динамике  </a:t>
            </a:r>
            <a:r>
              <a:rPr lang="ru-RU" sz="2700" b="1" dirty="0" smtClean="0">
                <a:solidFill>
                  <a:schemeClr val="tx1"/>
                </a:solidFill>
              </a:rPr>
              <a:t>2019-2023 </a:t>
            </a:r>
            <a:r>
              <a:rPr lang="ru-RU" sz="2700" b="1" dirty="0">
                <a:solidFill>
                  <a:schemeClr val="tx1"/>
                </a:solidFill>
              </a:rPr>
              <a:t>годов (млн. рублей)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1533D454-390A-48D5-BD1A-258314AF8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780573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645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Структура расходов бюджета ТМР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за 20</a:t>
            </a:r>
            <a:r>
              <a:rPr lang="en-US" sz="2700" b="1" dirty="0" smtClean="0">
                <a:solidFill>
                  <a:schemeClr val="tx1"/>
                </a:solidFill>
              </a:rPr>
              <a:t>2</a:t>
            </a:r>
            <a:r>
              <a:rPr lang="ru-RU" sz="2700" b="1" dirty="0" smtClean="0">
                <a:solidFill>
                  <a:schemeClr val="tx1"/>
                </a:solidFill>
              </a:rPr>
              <a:t>3 </a:t>
            </a:r>
            <a:r>
              <a:rPr lang="ru-RU" sz="2700" b="1" dirty="0">
                <a:solidFill>
                  <a:schemeClr val="tx1"/>
                </a:solidFill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52105"/>
              </p:ext>
            </p:extLst>
          </p:nvPr>
        </p:nvGraphicFramePr>
        <p:xfrm>
          <a:off x="1176338" y="2420888"/>
          <a:ext cx="6780038" cy="373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4031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1371</TotalTime>
  <Words>159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Отчет  об исполнении бюджета Тутаевского муниципального района за 2023 год</vt:lpstr>
      <vt:lpstr>Исполнение основных параметров бюджета Тутаевского муниципального района  за 2023 год</vt:lpstr>
      <vt:lpstr>Структура доходной части бюджета Тутаевского муниципального района  за 2023 год</vt:lpstr>
      <vt:lpstr>Динамика поступления налоговых и неналоговых доходов бюджета ТМР за 5 лет (млн.руб.)</vt:lpstr>
      <vt:lpstr>Исполнение налоговых доходов бюджета ТМР за 2023 год (млн. руб.)</vt:lpstr>
      <vt:lpstr>Исполнение неналоговых доходов бюджета ТМР за 2023 год</vt:lpstr>
      <vt:lpstr>Структура и объем безвозмездных поступлений в бюджет ТМР за 2023 год  </vt:lpstr>
      <vt:lpstr>Исполнение расходной части  бюджета ТМР  в динамике  2019-2023 годов (млн. рублей)</vt:lpstr>
      <vt:lpstr>Структура расходов бюджета ТМР за 2023 год</vt:lpstr>
      <vt:lpstr>Структура и объем расходов бюджета ТМР  за 2023 год по отраслям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слушания по проекту решения МС ТМР «Об исполнении бюджета Тутаевского муниципального района за 2018 год»</dc:title>
  <dc:creator>Соколова</dc:creator>
  <cp:lastModifiedBy>Баюнова ИА</cp:lastModifiedBy>
  <cp:revision>158</cp:revision>
  <dcterms:created xsi:type="dcterms:W3CDTF">2019-03-26T13:07:52Z</dcterms:created>
  <dcterms:modified xsi:type="dcterms:W3CDTF">2024-05-16T08:41:58Z</dcterms:modified>
</cp:coreProperties>
</file>