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7"/>
  </p:notesMasterIdLst>
  <p:sldIdLst>
    <p:sldId id="274" r:id="rId2"/>
    <p:sldId id="378" r:id="rId3"/>
    <p:sldId id="376" r:id="rId4"/>
    <p:sldId id="377" r:id="rId5"/>
    <p:sldId id="384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колова" initials="С" lastIdx="1" clrIdx="0">
    <p:extLst>
      <p:ext uri="{19B8F6BF-5375-455C-9EA6-DF929625EA0E}">
        <p15:presenceInfo xmlns:p15="http://schemas.microsoft.com/office/powerpoint/2012/main" xmlns="" userId="S-1-5-21-1212859605-2503877352-2785142894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F8"/>
    <a:srgbClr val="F96F49"/>
    <a:srgbClr val="6699FF"/>
    <a:srgbClr val="66CCFF"/>
    <a:srgbClr val="CCFFFF"/>
    <a:srgbClr val="D1FBA7"/>
    <a:srgbClr val="FFFFCC"/>
    <a:srgbClr val="7EEA60"/>
    <a:srgbClr val="4EEC8E"/>
    <a:srgbClr val="EF9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5" autoAdjust="0"/>
  </p:normalViewPr>
  <p:slideViewPr>
    <p:cSldViewPr snapToGrid="0">
      <p:cViewPr varScale="1">
        <p:scale>
          <a:sx n="111" d="100"/>
          <a:sy n="111" d="100"/>
        </p:scale>
        <p:origin x="-63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91362059696517E-2"/>
          <c:y val="5.6928995748550967E-2"/>
          <c:w val="0.42014003534740135"/>
          <c:h val="0.924337881525645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38877384179294E-3"/>
                  <c:y val="3.2863516536219946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82-4D58-BD56-AEF9E7D91EF6}"/>
                </c:ext>
              </c:extLst>
            </c:dLbl>
            <c:dLbl>
              <c:idx val="3"/>
              <c:layout>
                <c:manualLayout>
                  <c:x val="1.5296276675390399E-2"/>
                  <c:y val="5.729350878079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- 151,05 млн.руб.</c:v>
                </c:pt>
                <c:pt idx="1">
                  <c:v>Акцизы  - 10,2 млн.руб.</c:v>
                </c:pt>
                <c:pt idx="2">
                  <c:v>Патенты - 6,0 млн.руб.</c:v>
                </c:pt>
                <c:pt idx="3">
                  <c:v>Государственная пошлина - 8,3 млн.руб.</c:v>
                </c:pt>
                <c:pt idx="4">
                  <c:v>Единый сельскохозяйственный налог - 0,2 млн.руб.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0.85982968259028192</c:v>
                </c:pt>
                <c:pt idx="1">
                  <c:v>5.7886288082335265E-2</c:v>
                </c:pt>
                <c:pt idx="2">
                  <c:v>3.415456077234847E-2</c:v>
                </c:pt>
                <c:pt idx="3">
                  <c:v>4.7212987840976363E-2</c:v>
                </c:pt>
                <c:pt idx="4">
                  <c:v>9.1648071405801726E-4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Налог на доходы физических лиц - 151,05 млн.руб.</c:v>
                </c:pt>
                <c:pt idx="1">
                  <c:v>Акцизы  - 10,2 млн.руб.</c:v>
                </c:pt>
                <c:pt idx="2">
                  <c:v>Патенты - 6,0 млн.руб.</c:v>
                </c:pt>
                <c:pt idx="3">
                  <c:v>Государственная пошлина - 8,3 млн.руб.</c:v>
                </c:pt>
                <c:pt idx="4">
                  <c:v>Единый сельскохозяйственный налог - 0,2 млн.руб.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151048</c:v>
                </c:pt>
                <c:pt idx="1">
                  <c:v>10169</c:v>
                </c:pt>
                <c:pt idx="2">
                  <c:v>6000</c:v>
                </c:pt>
                <c:pt idx="3">
                  <c:v>8294</c:v>
                </c:pt>
                <c:pt idx="4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6652763501315662"/>
          <c:y val="4.6643035765549366E-2"/>
          <c:w val="0.43287725713789954"/>
          <c:h val="0.9044474599978025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431539300793061E-3"/>
          <c:y val="9.0560174707570523E-2"/>
          <c:w val="0.56846400954111864"/>
          <c:h val="0.860970140498276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8.6759988334791807E-4"/>
                  <c:y val="-5.4871637262611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6314333700994977E-2"/>
                  <c:y val="-7.3553407308013909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Доходы от оказания платных услуг - 67,3 млн.руб. </c:v>
                </c:pt>
                <c:pt idx="1">
                  <c:v>Доходы от использования имущества - 10,7 млн.руб.</c:v>
                </c:pt>
                <c:pt idx="2">
                  <c:v>Доходы от продажи имущества и земли - 4,9 млн.руб.</c:v>
                </c:pt>
                <c:pt idx="3">
                  <c:v>Плата за негативное воздействие на окружающую среду -2,3 млн.руб.</c:v>
                </c:pt>
                <c:pt idx="4">
                  <c:v>Штрафы, санкции - 2,9 млн.руб.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76.417910447761201</c:v>
                </c:pt>
                <c:pt idx="1">
                  <c:v>12.152545258498384</c:v>
                </c:pt>
                <c:pt idx="2">
                  <c:v>5.5615458827535322</c:v>
                </c:pt>
                <c:pt idx="3">
                  <c:v>2.5764712558878613</c:v>
                </c:pt>
                <c:pt idx="4">
                  <c:v>3.2915271550990299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C2-437F-AE0A-31AC0B8471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Доходы от оказания платных услуг - 67,3 млн.руб. </c:v>
                </c:pt>
                <c:pt idx="1">
                  <c:v>Доходы от использования имущества - 10,7 млн.руб.</c:v>
                </c:pt>
                <c:pt idx="2">
                  <c:v>Доходы от продажи имущества и земли - 4,9 млн.руб.</c:v>
                </c:pt>
                <c:pt idx="3">
                  <c:v>Плата за негативное воздействие на окружающую среду -2,3 млн.руб.</c:v>
                </c:pt>
                <c:pt idx="4">
                  <c:v>Штрафы, санкции - 2,9 млн.руб.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67328</c:v>
                </c:pt>
                <c:pt idx="1">
                  <c:v>10707</c:v>
                </c:pt>
                <c:pt idx="2">
                  <c:v>4900</c:v>
                </c:pt>
                <c:pt idx="3">
                  <c:v>2270</c:v>
                </c:pt>
                <c:pt idx="4">
                  <c:v>2900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C2-437F-AE0A-31AC0B847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9126871775585088"/>
          <c:y val="7.4109973943666876E-2"/>
          <c:w val="0.39301666615325848"/>
          <c:h val="0.847954346953344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3342332192952106"/>
          <c:y val="0.24411589824110791"/>
          <c:w val="0.46441788859246225"/>
          <c:h val="0.754652910200151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explosion val="22"/>
          <c:dPt>
            <c:idx val="0"/>
            <c:bubble3D val="0"/>
            <c:explosion val="20"/>
            <c:spPr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25400" h="13335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C0-4FD9-98E0-A7B7DDE80BA2}"/>
              </c:ext>
            </c:extLst>
          </c:dPt>
          <c:dLbls>
            <c:dLbl>
              <c:idx val="2"/>
              <c:layout>
                <c:manualLayout>
                  <c:x val="6.5112367468876081E-2"/>
                  <c:y val="-4.276437825167859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C0-4FD9-98E0-A7B7DDE80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- 2 423,3 млн.руб.</c:v>
                </c:pt>
                <c:pt idx="1">
                  <c:v>Непрограммные расходы - 186,9 млн.руб.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0.92839629147191782</c:v>
                </c:pt>
                <c:pt idx="1">
                  <c:v>7.1603708528082136E-2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0-4FD9-98E0-A7B7DDE80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- 2 423,3 млн.руб.</c:v>
                </c:pt>
                <c:pt idx="1">
                  <c:v>Непрограммные расходы - 186,9 млн.руб.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2423.3000000000002</c:v>
                </c:pt>
                <c:pt idx="1">
                  <c:v>186.9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C0-4FD9-98E0-A7B7DDE80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"/>
          <c:y val="2.4528843409022559E-3"/>
          <c:w val="0.99692248594801058"/>
          <c:h val="0.2442715858732859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>
          <a:glow rad="1905000">
            <a:schemeClr val="accent1">
              <a:alpha val="40000"/>
            </a:schemeClr>
          </a:glow>
          <a:softEdge rad="31750"/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635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9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780032290025421E-3"/>
          <c:y val="0.27049611011335845"/>
          <c:w val="0.99452199677099751"/>
          <c:h val="0.69524568125954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0.18990411193875448"/>
                  <c:y val="-0.1688440282335420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CE-42F8-8B9B-AA3E8A2E9BCB}"/>
                </c:ext>
              </c:extLst>
            </c:dLbl>
            <c:dLbl>
              <c:idx val="1"/>
              <c:layout>
                <c:manualLayout>
                  <c:x val="8.0344047358703846E-2"/>
                  <c:y val="-8.80925364696743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CE-42F8-8B9B-AA3E8A2E9BCB}"/>
                </c:ext>
              </c:extLst>
            </c:dLbl>
            <c:dLbl>
              <c:idx val="2"/>
              <c:layout>
                <c:manualLayout>
                  <c:x val="-1.0956006458005067E-2"/>
                  <c:y val="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2F8-8B9B-AA3E8A2E9BCB}"/>
                </c:ext>
              </c:extLst>
            </c:dLbl>
            <c:dLbl>
              <c:idx val="3"/>
              <c:layout>
                <c:manualLayout>
                  <c:x val="1.7243488904311749E-3"/>
                  <c:y val="-2.44701490193540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2F8-8B9B-AA3E8A2E9BCB}"/>
                </c:ext>
              </c:extLst>
            </c:dLbl>
            <c:dLbl>
              <c:idx val="4"/>
              <c:layout>
                <c:manualLayout>
                  <c:x val="0.14802916253120588"/>
                  <c:y val="-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2F8-8B9B-AA3E8A2E9BCB}"/>
                </c:ext>
              </c:extLst>
            </c:dLbl>
            <c:dLbl>
              <c:idx val="5"/>
              <c:layout>
                <c:manualLayout>
                  <c:x val="7.3040043053367115E-2"/>
                  <c:y val="-3.18111937251602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2F8-8B9B-AA3E8A2E9BCB}"/>
                </c:ext>
              </c:extLst>
            </c:dLbl>
            <c:dLbl>
              <c:idx val="7"/>
              <c:numFmt formatCode="0.0%" sourceLinked="0"/>
              <c:spPr/>
              <c:txPr>
                <a:bodyPr/>
                <a:lstStyle/>
                <a:p>
                  <a:pPr>
                    <a:defRPr sz="1400" b="0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- 2 015,5 млн. руб.</c:v>
                </c:pt>
                <c:pt idx="1">
                  <c:v>Общегосударственные вопросы - 168,7 млн.руб.</c:v>
                </c:pt>
                <c:pt idx="2">
                  <c:v>Транспорт и дорожное хозяйство - 181,6 млн. руб.</c:v>
                </c:pt>
                <c:pt idx="3">
                  <c:v>СМИ - 2,0 млн.руб.</c:v>
                </c:pt>
                <c:pt idx="4">
                  <c:v>Жилищно-коммунальное хозяйство - 232,3 млн. руб.</c:v>
                </c:pt>
                <c:pt idx="5">
                  <c:v>Прочие отрасли - 10,0 млн.руб.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0.77219263629745993</c:v>
                </c:pt>
                <c:pt idx="1">
                  <c:v>6.4633538944868008E-2</c:v>
                </c:pt>
                <c:pt idx="2" formatCode="0%">
                  <c:v>6.9575878318838352E-2</c:v>
                </c:pt>
                <c:pt idx="3" formatCode="0.0%">
                  <c:v>7.6625416650703045E-4</c:v>
                </c:pt>
                <c:pt idx="4" formatCode="0.0%">
                  <c:v>8.9000421439791588E-2</c:v>
                </c:pt>
                <c:pt idx="5" formatCode="0.0%">
                  <c:v>3.8312708325351518E-3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CE-42F8-8B9B-AA3E8A2E9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- 2 015,5 млн. руб.</c:v>
                </c:pt>
                <c:pt idx="1">
                  <c:v>Общегосударственные вопросы - 168,7 млн.руб.</c:v>
                </c:pt>
                <c:pt idx="2">
                  <c:v>Транспорт и дорожное хозяйство - 181,6 млн. руб.</c:v>
                </c:pt>
                <c:pt idx="3">
                  <c:v>СМИ - 2,0 млн.руб.</c:v>
                </c:pt>
                <c:pt idx="4">
                  <c:v>Жилищно-коммунальное хозяйство - 232,3 млн. руб.</c:v>
                </c:pt>
                <c:pt idx="5">
                  <c:v>Прочие отрасли - 10,0 млн.руб.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2015.5</c:v>
                </c:pt>
                <c:pt idx="1">
                  <c:v>168.7</c:v>
                </c:pt>
                <c:pt idx="2">
                  <c:v>181.6</c:v>
                </c:pt>
                <c:pt idx="3">
                  <c:v>2</c:v>
                </c:pt>
                <c:pt idx="4">
                  <c:v>232.3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2F8-8B9B-AA3E8A2E9B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</c:spPr>
    </c:plotArea>
    <c:legend>
      <c:legendPos val="t"/>
      <c:layout>
        <c:manualLayout>
          <c:xMode val="edge"/>
          <c:yMode val="edge"/>
          <c:x val="6.0482331714231232E-3"/>
          <c:y val="0"/>
          <c:w val="0.99395176682857755"/>
          <c:h val="0.24110033204258124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a:ln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0.08273</cdr:x>
      <cdr:y>0.42593</cdr:y>
    </cdr:from>
    <cdr:to>
      <cdr:x>0.11834</cdr:x>
      <cdr:y>0.43144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xmlns="" id="{377C09D0-165D-4B66-B0F1-DAD650D806E8}"/>
            </a:ext>
          </a:extLst>
        </cdr:cNvPr>
        <cdr:cNvCxnSpPr/>
      </cdr:nvCxnSpPr>
      <cdr:spPr>
        <a:xfrm xmlns:a="http://schemas.openxmlformats.org/drawingml/2006/main" flipV="1">
          <a:off x="575413" y="2210577"/>
          <a:ext cx="247650" cy="285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2C06-B825-4C6B-AA59-271F2737DC57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4C25-816F-47BB-8EE8-CC03D7D462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2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89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4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60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72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3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2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4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09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2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8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3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1" y="548681"/>
            <a:ext cx="3895963" cy="504056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Тутаевский муниципальный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82" y="1828800"/>
            <a:ext cx="10815337" cy="26138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БЮДЖЕТ ТУТАЕВСКОГО МУНИЦИПАЛЬНОГО РАЙОНА НА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2023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 И НА ПЛАНОВЫЙ ПЕРИОД 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2024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2025 ГОДОВ</a:t>
            </a:r>
          </a:p>
          <a:p>
            <a:pPr algn="ctr">
              <a:spcBef>
                <a:spcPts val="0"/>
              </a:spcBef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редакции Решения МС ТМР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 16.02.2023 №01-г (2 редакция)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" name="Picture 2" descr="Безымянный 2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80" y="517586"/>
            <a:ext cx="5238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16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Основные характеристики бюджета Тутаевского муниципального района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069222"/>
              </p:ext>
            </p:extLst>
          </p:nvPr>
        </p:nvGraphicFramePr>
        <p:xfrm>
          <a:off x="632389" y="1566018"/>
          <a:ext cx="10989891" cy="476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7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3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51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0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2 588,7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2 337,3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1 757,2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  <a:t>том числе: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175,7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184,2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197,6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88,1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753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2 324,9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2 066,8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1 473,3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2 610,2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2 337,3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1 757,2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бюджета (-)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-21,5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2143"/>
            <a:ext cx="10972800" cy="914400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налоговых  доходов бюджета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984552"/>
              </p:ext>
            </p:extLst>
          </p:nvPr>
        </p:nvGraphicFramePr>
        <p:xfrm>
          <a:off x="621104" y="1130061"/>
          <a:ext cx="10972801" cy="498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9" y="365128"/>
            <a:ext cx="10981427" cy="1092739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неналоговых  доходов бюджета Тутаевского 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101544"/>
              </p:ext>
            </p:extLst>
          </p:nvPr>
        </p:nvGraphicFramePr>
        <p:xfrm>
          <a:off x="690112" y="1574325"/>
          <a:ext cx="1087503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845" y="274638"/>
            <a:ext cx="11050555" cy="1020762"/>
          </a:xfrm>
          <a:gradFill>
            <a:gsLst>
              <a:gs pos="0">
                <a:srgbClr val="F6ACF8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Структура расходов бюджета </a:t>
            </a:r>
            <a:b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</a:b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Тутаевского Муниципального района на </a:t>
            </a:r>
            <a:r>
              <a:rPr lang="ru-RU" sz="3200" b="1" dirty="0" smtClean="0">
                <a:latin typeface="Monotype Corsiva" panose="03010101010201010101" pitchFamily="66" charset="0"/>
                <a:cs typeface="Times New Roman" pitchFamily="18" charset="0"/>
              </a:rPr>
              <a:t>2023 </a:t>
            </a: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6613174"/>
              </p:ext>
            </p:extLst>
          </p:nvPr>
        </p:nvGraphicFramePr>
        <p:xfrm>
          <a:off x="493395" y="1323977"/>
          <a:ext cx="4058292" cy="531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71623609"/>
              </p:ext>
            </p:extLst>
          </p:nvPr>
        </p:nvGraphicFramePr>
        <p:xfrm>
          <a:off x="4606190" y="1333501"/>
          <a:ext cx="6955089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824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Презентация - бюджет ТМР на 2022-2024г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- бюджет ТМР на 2022-2024гг</Template>
  <TotalTime>888</TotalTime>
  <Words>142</Words>
  <Application>Microsoft Office PowerPoint</Application>
  <PresentationFormat>Произвольный</PresentationFormat>
  <Paragraphs>55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 - бюджет ТМР на 2022-2024гг</vt:lpstr>
      <vt:lpstr>Тутаевский муниципальный район</vt:lpstr>
      <vt:lpstr>Основные характеристики бюджета Тутаевского муниципального района</vt:lpstr>
      <vt:lpstr>Прогноз налоговых  доходов бюджета Тутаевского муниципального района  на 2023 год</vt:lpstr>
      <vt:lpstr>Прогноз неналоговых  доходов бюджета Тутаевского муниципального района  на 2023 год </vt:lpstr>
      <vt:lpstr>Структура расходов бюджета  Тутаевского Муниципального района на 2023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Тутаевский муниципальный район</dc:title>
  <dc:creator>Гембарукова</dc:creator>
  <cp:lastModifiedBy>Баюнова ИА</cp:lastModifiedBy>
  <cp:revision>63</cp:revision>
  <cp:lastPrinted>2021-12-08T10:05:26Z</cp:lastPrinted>
  <dcterms:created xsi:type="dcterms:W3CDTF">2022-12-19T07:43:45Z</dcterms:created>
  <dcterms:modified xsi:type="dcterms:W3CDTF">2024-05-16T12:42:26Z</dcterms:modified>
</cp:coreProperties>
</file>