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:p15="http://schemas.microsoft.com/office/powerpoint/2012/main" xmlns="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42014003534740135"/>
          <c:h val="0.92433788152564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38877384179294E-3"/>
                  <c:y val="3.2863516536219946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2-4D58-BD56-AEF9E7D91EF6}"/>
                </c:ext>
              </c:extLst>
            </c:dLbl>
            <c:dLbl>
              <c:idx val="3"/>
              <c:layout>
                <c:manualLayout>
                  <c:x val="1.5296276675390399E-2"/>
                  <c:y val="5.729350878079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- 151,05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0.85982968259028192</c:v>
                </c:pt>
                <c:pt idx="1">
                  <c:v>5.7886288082335265E-2</c:v>
                </c:pt>
                <c:pt idx="2">
                  <c:v>3.415456077234847E-2</c:v>
                </c:pt>
                <c:pt idx="3">
                  <c:v>4.7212987840976363E-2</c:v>
                </c:pt>
                <c:pt idx="4">
                  <c:v>9.1648071405801726E-4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Налог на доходы физических лиц - 151,05 млн.руб.</c:v>
                </c:pt>
                <c:pt idx="1">
                  <c:v>Акцизы  - 10,2 млн.руб.</c:v>
                </c:pt>
                <c:pt idx="2">
                  <c:v>Патенты - 6,0 млн.руб.</c:v>
                </c:pt>
                <c:pt idx="3">
                  <c:v>Государственная пошлина - 8,3 млн.руб.</c:v>
                </c:pt>
                <c:pt idx="4">
                  <c:v>Единый сельскохозяйственный налог - 0,2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151048</c:v>
                </c:pt>
                <c:pt idx="1">
                  <c:v>10169</c:v>
                </c:pt>
                <c:pt idx="2">
                  <c:v>6000</c:v>
                </c:pt>
                <c:pt idx="3">
                  <c:v>8294</c:v>
                </c:pt>
                <c:pt idx="4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6652763501315662"/>
          <c:y val="4.6643035765549366E-2"/>
          <c:w val="0.43287725713789954"/>
          <c:h val="0.9044474599978025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31539300793061E-3"/>
          <c:y val="9.0560174707570523E-2"/>
          <c:w val="0.56846400954111864"/>
          <c:h val="0.860970140498276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8.6759988334791807E-4"/>
                  <c:y val="-5.4871637262611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6314333700994977E-2"/>
                  <c:y val="-7.35534073080139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- 67,3 млн.руб. </c:v>
                </c:pt>
                <c:pt idx="1">
                  <c:v>Доходы от использования имущества - 10,7 млн.руб.</c:v>
                </c:pt>
                <c:pt idx="2">
                  <c:v>Доходы от продажи имущества и земли - 4,9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76.417910447761201</c:v>
                </c:pt>
                <c:pt idx="1">
                  <c:v>12.152545258498384</c:v>
                </c:pt>
                <c:pt idx="2">
                  <c:v>5.5615458827535322</c:v>
                </c:pt>
                <c:pt idx="3">
                  <c:v>2.5764712558878613</c:v>
                </c:pt>
                <c:pt idx="4">
                  <c:v>3.2915271550990299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C2-437F-AE0A-31AC0B8471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Доходы от оказания платных услуг - 67,3 млн.руб. </c:v>
                </c:pt>
                <c:pt idx="1">
                  <c:v>Доходы от использования имущества - 10,7 млн.руб.</c:v>
                </c:pt>
                <c:pt idx="2">
                  <c:v>Доходы от продажи имущества и земли - 4,9 млн.руб.</c:v>
                </c:pt>
                <c:pt idx="3">
                  <c:v>Плата за негативное воздействие на окружающую среду -2,3 млн.руб.</c:v>
                </c:pt>
                <c:pt idx="4">
                  <c:v>Штрафы, санкции - 2,9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67328</c:v>
                </c:pt>
                <c:pt idx="1">
                  <c:v>10707</c:v>
                </c:pt>
                <c:pt idx="2">
                  <c:v>4900</c:v>
                </c:pt>
                <c:pt idx="3">
                  <c:v>2270</c:v>
                </c:pt>
                <c:pt idx="4">
                  <c:v>2900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C2-437F-AE0A-31AC0B847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9126871775585088"/>
          <c:y val="7.4109973943666876E-2"/>
          <c:w val="0.39301666615325848"/>
          <c:h val="0.847954346953344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3342332192952106"/>
          <c:y val="0.24411589824110791"/>
          <c:w val="0.46441788859246225"/>
          <c:h val="0.75465291020015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explosion val="22"/>
          <c:dPt>
            <c:idx val="0"/>
            <c:bubble3D val="0"/>
            <c:explosion val="20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25400" h="13335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0-4FD9-98E0-A7B7DDE80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- 2331,0 млн.руб.</c:v>
                </c:pt>
                <c:pt idx="1">
                  <c:v>Непрограммные расходы - 193,8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0.92324144486692006</c:v>
                </c:pt>
                <c:pt idx="1">
                  <c:v>7.6758555133079845E-2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- 2331,0 млн.руб.</c:v>
                </c:pt>
                <c:pt idx="1">
                  <c:v>Непрограммные расходы - 193,8 млн.руб.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2331</c:v>
                </c:pt>
                <c:pt idx="1">
                  <c:v>193.8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"/>
          <c:y val="2.4528843409022559E-3"/>
          <c:w val="0.99692248594801058"/>
          <c:h val="0.2442715858732859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>
          <a:glow rad="1905000">
            <a:schemeClr val="accent1">
              <a:alpha val="40000"/>
            </a:schemeClr>
          </a:glow>
          <a:softEdge rad="31750"/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80032290025421E-3"/>
          <c:y val="0.27049611011335845"/>
          <c:w val="0.99452199677099751"/>
          <c:h val="0.6952456812595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0.18990411193875448"/>
                  <c:y val="-0.168844028233542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8.0344047358703846E-2"/>
                  <c:y val="-8.8092536469674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-1.0956006458005067E-2"/>
                  <c:y val="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layout>
                <c:manualLayout>
                  <c:x val="1.7243488904311749E-3"/>
                  <c:y val="-2.4470149019354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4802916253120588"/>
                  <c:y val="-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7.3040043053367115E-2"/>
                  <c:y val="-3.18111937251602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400" b="0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- 1 845,9 млн. руб.</c:v>
                </c:pt>
                <c:pt idx="1">
                  <c:v>Общегосударственные вопросы - 177,0 млн.руб.</c:v>
                </c:pt>
                <c:pt idx="2">
                  <c:v>Транспорт и дорожное хозяйство - 224,7 млн. руб.</c:v>
                </c:pt>
                <c:pt idx="3">
                  <c:v>СМИ - 2,0 млн.руб.</c:v>
                </c:pt>
                <c:pt idx="4">
                  <c:v>Жилищно-коммунальное хозяйство - 265,1 млн. руб.</c:v>
                </c:pt>
                <c:pt idx="5">
                  <c:v>Прочие отрасли - 10,1 млн.руб.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0.73110741444866933</c:v>
                </c:pt>
                <c:pt idx="1">
                  <c:v>7.0104562737642595E-2</c:v>
                </c:pt>
                <c:pt idx="2" formatCode="0%">
                  <c:v>8.8997148288973385E-2</c:v>
                </c:pt>
                <c:pt idx="3" formatCode="0.0%">
                  <c:v>7.9214195183776941E-4</c:v>
                </c:pt>
                <c:pt idx="4" formatCode="0.0%">
                  <c:v>0.10499841571609635</c:v>
                </c:pt>
                <c:pt idx="5" formatCode="0.0%">
                  <c:v>4.0003168567807352E-3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- 1 845,9 млн. руб.</c:v>
                </c:pt>
                <c:pt idx="1">
                  <c:v>Общегосударственные вопросы - 177,0 млн.руб.</c:v>
                </c:pt>
                <c:pt idx="2">
                  <c:v>Транспорт и дорожное хозяйство - 224,7 млн. руб.</c:v>
                </c:pt>
                <c:pt idx="3">
                  <c:v>СМИ - 2,0 млн.руб.</c:v>
                </c:pt>
                <c:pt idx="4">
                  <c:v>Жилищно-коммунальное хозяйство - 265,1 млн. руб.</c:v>
                </c:pt>
                <c:pt idx="5">
                  <c:v>Прочие отрасли - 10,1 млн.руб.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1845.9</c:v>
                </c:pt>
                <c:pt idx="1">
                  <c:v>177</c:v>
                </c:pt>
                <c:pt idx="2">
                  <c:v>224.7</c:v>
                </c:pt>
                <c:pt idx="3">
                  <c:v>2</c:v>
                </c:pt>
                <c:pt idx="4">
                  <c:v>265.10000000000002</c:v>
                </c:pt>
                <c:pt idx="5">
                  <c:v>10.1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</c:spPr>
    </c:plotArea>
    <c:legend>
      <c:legendPos val="t"/>
      <c:layout>
        <c:manualLayout>
          <c:xMode val="edge"/>
          <c:yMode val="edge"/>
          <c:x val="6.0482331714231232E-3"/>
          <c:y val="0"/>
          <c:w val="0.99395176682857755"/>
          <c:h val="0.24110033204258124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0.08273</cdr:x>
      <cdr:y>0.42593</cdr:y>
    </cdr:from>
    <cdr:to>
      <cdr:x>0.11834</cdr:x>
      <cdr:y>0.43144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xmlns="" id="{377C09D0-165D-4B66-B0F1-DAD650D806E8}"/>
            </a:ext>
          </a:extLst>
        </cdr:cNvPr>
        <cdr:cNvCxnSpPr/>
      </cdr:nvCxnSpPr>
      <cdr:spPr>
        <a:xfrm xmlns:a="http://schemas.openxmlformats.org/drawingml/2006/main" flipV="1">
          <a:off x="575413" y="2210577"/>
          <a:ext cx="247650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2023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27.04.2023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№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09-г (3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Основные характеристики бюджета Тутаевского 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88637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503,3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175,7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184,2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197,6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88,1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239,5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2 066,8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1 473,3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524,8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2 337,3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-21,5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налоговых  доходов 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877271"/>
              </p:ext>
            </p:extLst>
          </p:nvPr>
        </p:nvGraphicFramePr>
        <p:xfrm>
          <a:off x="621104" y="1130061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неналоговых  доходов бюджета Тутаевского 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049116"/>
              </p:ext>
            </p:extLst>
          </p:nvPr>
        </p:nvGraphicFramePr>
        <p:xfrm>
          <a:off x="690112" y="1574325"/>
          <a:ext cx="1087503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Структура расходов бюджета </a:t>
            </a:r>
            <a:b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</a:b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Тутаевского Муниципального района на </a:t>
            </a:r>
            <a:r>
              <a:rPr lang="ru-RU" sz="3200" b="1" dirty="0" smtClean="0">
                <a:latin typeface="Monotype Corsiva" panose="03010101010201010101" pitchFamily="66" charset="0"/>
                <a:cs typeface="Times New Roman" pitchFamily="18" charset="0"/>
              </a:rPr>
              <a:t>2023 </a:t>
            </a: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1881073"/>
              </p:ext>
            </p:extLst>
          </p:nvPr>
        </p:nvGraphicFramePr>
        <p:xfrm>
          <a:off x="493395" y="1323977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6830672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899</TotalTime>
  <Words>142</Words>
  <Application>Microsoft Office PowerPoint</Application>
  <PresentationFormat>Произвольный</PresentationFormat>
  <Paragraphs>55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 доходов бюджета Тутаевского муниципального района  на 2023 год</vt:lpstr>
      <vt:lpstr>Прогноз неналоговых  доходов бюджета Тутаевского муниципального района  на 2023 год </vt:lpstr>
      <vt:lpstr>Структура расходов бюджета  Тутаевского Муниципального района на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70</cp:revision>
  <cp:lastPrinted>2021-12-08T10:05:26Z</cp:lastPrinted>
  <dcterms:created xsi:type="dcterms:W3CDTF">2022-12-19T07:43:45Z</dcterms:created>
  <dcterms:modified xsi:type="dcterms:W3CDTF">2024-05-16T12:41:54Z</dcterms:modified>
</cp:coreProperties>
</file>