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notesMasterIdLst>
    <p:notesMasterId r:id="rId7"/>
  </p:notesMasterIdLst>
  <p:sldIdLst>
    <p:sldId id="274" r:id="rId2"/>
    <p:sldId id="378" r:id="rId3"/>
    <p:sldId id="376" r:id="rId4"/>
    <p:sldId id="377" r:id="rId5"/>
    <p:sldId id="384" r:id="rId6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околова" initials="С" lastIdx="1" clrIdx="0">
    <p:extLst>
      <p:ext uri="{19B8F6BF-5375-455C-9EA6-DF929625EA0E}">
        <p15:presenceInfo xmlns:p15="http://schemas.microsoft.com/office/powerpoint/2012/main" xmlns="" userId="S-1-5-21-1212859605-2503877352-2785142894-11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ACF8"/>
    <a:srgbClr val="F96F49"/>
    <a:srgbClr val="6699FF"/>
    <a:srgbClr val="66CCFF"/>
    <a:srgbClr val="CCFFFF"/>
    <a:srgbClr val="D1FBA7"/>
    <a:srgbClr val="FFFFCC"/>
    <a:srgbClr val="7EEA60"/>
    <a:srgbClr val="4EEC8E"/>
    <a:srgbClr val="EF92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9" autoAdjust="0"/>
    <p:restoredTop sz="94705" autoAdjust="0"/>
  </p:normalViewPr>
  <p:slideViewPr>
    <p:cSldViewPr snapToGrid="0">
      <p:cViewPr varScale="1">
        <p:scale>
          <a:sx n="111" d="100"/>
          <a:sy n="111" d="100"/>
        </p:scale>
        <p:origin x="-630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391362059696517E-2"/>
          <c:y val="5.6928995748550967E-2"/>
          <c:w val="0.42014003534740135"/>
          <c:h val="0.9243378815256453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6238877384179294E-3"/>
                  <c:y val="3.2863516536219946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82-4D58-BD56-AEF9E7D91EF6}"/>
                </c:ext>
              </c:extLst>
            </c:dLbl>
            <c:dLbl>
              <c:idx val="3"/>
              <c:layout>
                <c:manualLayout>
                  <c:x val="1.5296276675390399E-2"/>
                  <c:y val="5.72935087807941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elete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Налог на доходы физических лиц - 181,0 млн.руб.</c:v>
                </c:pt>
                <c:pt idx="1">
                  <c:v>Акцизы  - 11,5 млн.руб.</c:v>
                </c:pt>
                <c:pt idx="2">
                  <c:v>Патенты - 3,8 млн.руб.</c:v>
                </c:pt>
                <c:pt idx="3">
                  <c:v>Государственная пошлина - 8,3 млн.руб.</c:v>
                </c:pt>
                <c:pt idx="4">
                  <c:v>Налог на добычу полезных ископаемых - 0,2 млн. руб.</c:v>
                </c:pt>
                <c:pt idx="5">
                  <c:v>Единый сельскохозяйственный налог - 0,6 млн.руб.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0.88081168957595113</c:v>
                </c:pt>
                <c:pt idx="1">
                  <c:v>5.6160196254039951E-2</c:v>
                </c:pt>
                <c:pt idx="2">
                  <c:v>1.8496164479576339E-2</c:v>
                </c:pt>
                <c:pt idx="3">
                  <c:v>4.0370312682527942E-2</c:v>
                </c:pt>
                <c:pt idx="4">
                  <c:v>1.1438417507106421E-3</c:v>
                </c:pt>
                <c:pt idx="5">
                  <c:v>3.0177952571940345E-3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382-4D58-BD56-AEF9E7D91EF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Налог на доходы физических лиц - 181,0 млн.руб.</c:v>
                </c:pt>
                <c:pt idx="1">
                  <c:v>Акцизы  - 11,5 млн.руб.</c:v>
                </c:pt>
                <c:pt idx="2">
                  <c:v>Патенты - 3,8 млн.руб.</c:v>
                </c:pt>
                <c:pt idx="3">
                  <c:v>Государственная пошлина - 8,3 млн.руб.</c:v>
                </c:pt>
                <c:pt idx="4">
                  <c:v>Налог на добычу полезных ископаемых - 0,2 млн. руб.</c:v>
                </c:pt>
                <c:pt idx="5">
                  <c:v>Единый сельскохозяйственный налог - 0,6 млн.руб.</c:v>
                </c:pt>
              </c:strCache>
            </c:strRef>
          </c:cat>
          <c:val>
            <c:numRef>
              <c:f>Лист1!$C$2:$C$7</c:f>
              <c:numCache>
                <c:formatCode>#,##0</c:formatCode>
                <c:ptCount val="6"/>
                <c:pt idx="0">
                  <c:v>180961</c:v>
                </c:pt>
                <c:pt idx="1">
                  <c:v>11538</c:v>
                </c:pt>
                <c:pt idx="2">
                  <c:v>3800</c:v>
                </c:pt>
                <c:pt idx="3">
                  <c:v>8294</c:v>
                </c:pt>
                <c:pt idx="4">
                  <c:v>235</c:v>
                </c:pt>
                <c:pt idx="5">
                  <c:v>620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56652763501315662"/>
          <c:y val="4.6643035765549366E-2"/>
          <c:w val="0.43287725713789954"/>
          <c:h val="0.90444745999780252"/>
        </c:manualLayout>
      </c:layout>
      <c:overlay val="0"/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zero"/>
    <c:showDLblsOverMax val="0"/>
  </c:chart>
  <c:spPr>
    <a:gradFill>
      <a:gsLst>
        <a:gs pos="0">
          <a:srgbClr val="5E9EFF"/>
        </a:gs>
        <a:gs pos="39999">
          <a:srgbClr val="85C2FF"/>
        </a:gs>
        <a:gs pos="70000">
          <a:srgbClr val="C4D6EB"/>
        </a:gs>
        <a:gs pos="100000">
          <a:srgbClr val="FFEBFA"/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431539300793061E-3"/>
          <c:y val="9.0560174707570523E-2"/>
          <c:w val="0.56846400954111864"/>
          <c:h val="0.8609701404982763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-8.6759988334791807E-4"/>
                  <c:y val="-5.4871637262611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6314333700994977E-2"/>
                  <c:y val="-7.3553407308013909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Доходы от оказания платных услуг - 59,6 млн.руб. </c:v>
                </c:pt>
                <c:pt idx="1">
                  <c:v>Доходы от использования имущества - 19,4 млн.руб.</c:v>
                </c:pt>
                <c:pt idx="2">
                  <c:v>Доходы от продажи имущества и земли - 13,0 млн.руб.</c:v>
                </c:pt>
                <c:pt idx="3">
                  <c:v>Плата за негативное воздействие на окружающую среду -2,8 млн.руб.</c:v>
                </c:pt>
                <c:pt idx="4">
                  <c:v>Штрафы, санкции - 10,3 млн.руб.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56.721108518641969</c:v>
                </c:pt>
                <c:pt idx="1">
                  <c:v>18.45340698061997</c:v>
                </c:pt>
                <c:pt idx="2">
                  <c:v>12.359411456597305</c:v>
                </c:pt>
                <c:pt idx="3">
                  <c:v>2.6379696204942622</c:v>
                </c:pt>
                <c:pt idx="4">
                  <c:v>9.8281034236464926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BC2-437F-AE0A-31AC0B84712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cat>
            <c:strRef>
              <c:f>Лист1!$A$2:$A$6</c:f>
              <c:strCache>
                <c:ptCount val="5"/>
                <c:pt idx="0">
                  <c:v>Доходы от оказания платных услуг - 59,6 млн.руб. </c:v>
                </c:pt>
                <c:pt idx="1">
                  <c:v>Доходы от использования имущества - 19,4 млн.руб.</c:v>
                </c:pt>
                <c:pt idx="2">
                  <c:v>Доходы от продажи имущества и земли - 13,0 млн.руб.</c:v>
                </c:pt>
                <c:pt idx="3">
                  <c:v>Плата за негативное воздействие на окружающую среду -2,8 млн.руб.</c:v>
                </c:pt>
                <c:pt idx="4">
                  <c:v>Штрафы, санкции - 10,3 млн.руб.</c:v>
                </c:pt>
              </c:strCache>
            </c:strRef>
          </c:cat>
          <c:val>
            <c:numRef>
              <c:f>Лист1!$C$2:$C$6</c:f>
              <c:numCache>
                <c:formatCode>#,##0</c:formatCode>
                <c:ptCount val="5"/>
                <c:pt idx="0">
                  <c:v>59560</c:v>
                </c:pt>
                <c:pt idx="1">
                  <c:v>19377</c:v>
                </c:pt>
                <c:pt idx="2">
                  <c:v>12978</c:v>
                </c:pt>
                <c:pt idx="3">
                  <c:v>2770</c:v>
                </c:pt>
                <c:pt idx="4">
                  <c:v>10320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BC2-437F-AE0A-31AC0B8471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59126871775585088"/>
          <c:y val="7.4109973943666876E-2"/>
          <c:w val="0.39301666615325848"/>
          <c:h val="0.84795434695334448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  <c:showDLblsOverMax val="0"/>
  </c:chart>
  <c:spPr>
    <a:gradFill>
      <a:gsLst>
        <a:gs pos="0">
          <a:srgbClr val="5E9EFF"/>
        </a:gs>
        <a:gs pos="39999">
          <a:srgbClr val="85C2FF"/>
        </a:gs>
        <a:gs pos="70000">
          <a:srgbClr val="C4D6EB"/>
        </a:gs>
        <a:gs pos="100000">
          <a:srgbClr val="FFEBFA"/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rAngAx val="0"/>
      <c:perspective val="30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23342332192952106"/>
          <c:y val="0.24411589824110791"/>
          <c:w val="0.46441788859246225"/>
          <c:h val="0.754652910200151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explosion val="22"/>
          <c:dPt>
            <c:idx val="0"/>
            <c:bubble3D val="0"/>
            <c:explosion val="20"/>
            <c:spPr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 w="25400" h="13335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2C0-4FD9-98E0-A7B7DDE80BA2}"/>
              </c:ext>
            </c:extLst>
          </c:dPt>
          <c:dLbls>
            <c:dLbl>
              <c:idx val="2"/>
              <c:layout>
                <c:manualLayout>
                  <c:x val="6.5112367468876081E-2"/>
                  <c:y val="-4.276437825167859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2C0-4FD9-98E0-A7B7DDE80B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Программные расходы - 2 884,8 млн.руб.</c:v>
                </c:pt>
                <c:pt idx="1">
                  <c:v>Непрограммные расходы - 245,3 млн.руб.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0.92163189674451296</c:v>
                </c:pt>
                <c:pt idx="1">
                  <c:v>7.8368103255487043E-2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2C0-4FD9-98E0-A7B7DDE80BA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Программные расходы - 2 884,8 млн.руб.</c:v>
                </c:pt>
                <c:pt idx="1">
                  <c:v>Непрограммные расходы - 245,3 млн.руб.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2884.8</c:v>
                </c:pt>
                <c:pt idx="1">
                  <c:v>245.3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2C0-4FD9-98E0-A7B7DDE80B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t"/>
      <c:layout>
        <c:manualLayout>
          <c:xMode val="edge"/>
          <c:yMode val="edge"/>
          <c:x val="0"/>
          <c:y val="2.4528843409022559E-3"/>
          <c:w val="0.99692248594801058"/>
          <c:h val="0.2442715858732859"/>
        </c:manualLayout>
      </c:layout>
      <c:overlay val="0"/>
      <c:sp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>
          <a:glow rad="1905000">
            <a:schemeClr val="accent1">
              <a:alpha val="40000"/>
            </a:schemeClr>
          </a:glow>
          <a:softEdge rad="31750"/>
        </a:effectLst>
      </c:spPr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  <c:showDLblsOverMax val="0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  <a:ln w="6350" cap="flat" cmpd="sng" algn="ctr">
      <a:solidFill>
        <a:schemeClr val="accent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95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4780032290025421E-3"/>
          <c:y val="0.27049611011335845"/>
          <c:w val="0.99452199677099751"/>
          <c:h val="0.6952456812595465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8"/>
          <c:dLbls>
            <c:dLbl>
              <c:idx val="0"/>
              <c:layout>
                <c:manualLayout>
                  <c:x val="-0.18990411193875448"/>
                  <c:y val="-0.1688440282335420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DCE-42F8-8B9B-AA3E8A2E9BCB}"/>
                </c:ext>
              </c:extLst>
            </c:dLbl>
            <c:dLbl>
              <c:idx val="1"/>
              <c:layout>
                <c:manualLayout>
                  <c:x val="8.0344047358703846E-2"/>
                  <c:y val="-8.809253646967435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DCE-42F8-8B9B-AA3E8A2E9BCB}"/>
                </c:ext>
              </c:extLst>
            </c:dLbl>
            <c:dLbl>
              <c:idx val="2"/>
              <c:layout>
                <c:manualLayout>
                  <c:x val="-1.0956006458005067E-2"/>
                  <c:y val="7.341044705806198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DCE-42F8-8B9B-AA3E8A2E9BCB}"/>
                </c:ext>
              </c:extLst>
            </c:dLbl>
            <c:dLbl>
              <c:idx val="3"/>
              <c:layout>
                <c:manualLayout>
                  <c:x val="1.7243488904311749E-3"/>
                  <c:y val="-2.447014901935401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DCE-42F8-8B9B-AA3E8A2E9BCB}"/>
                </c:ext>
              </c:extLst>
            </c:dLbl>
            <c:dLbl>
              <c:idx val="4"/>
              <c:layout>
                <c:manualLayout>
                  <c:x val="0.14802916253120588"/>
                  <c:y val="-7.341044705806198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DCE-42F8-8B9B-AA3E8A2E9BCB}"/>
                </c:ext>
              </c:extLst>
            </c:dLbl>
            <c:dLbl>
              <c:idx val="5"/>
              <c:layout>
                <c:manualLayout>
                  <c:x val="7.3040043053367115E-2"/>
                  <c:y val="-3.181119372516021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DCE-42F8-8B9B-AA3E8A2E9BCB}"/>
                </c:ext>
              </c:extLst>
            </c:dLbl>
            <c:dLbl>
              <c:idx val="7"/>
              <c:numFmt formatCode="0.0%" sourceLinked="0"/>
              <c:spPr/>
              <c:txPr>
                <a:bodyPr/>
                <a:lstStyle/>
                <a:p>
                  <a:pPr>
                    <a:defRPr sz="1400" b="0"/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Социальная сфера - 2 010,6 млн. руб.</c:v>
                </c:pt>
                <c:pt idx="1">
                  <c:v>Общегосударственные вопросы - 226,7 млн.руб.</c:v>
                </c:pt>
                <c:pt idx="2">
                  <c:v>Транспорт и дорожное хозяйство - 236,5 млн. руб.</c:v>
                </c:pt>
                <c:pt idx="3">
                  <c:v>СМИ - 2,5 млн.руб.</c:v>
                </c:pt>
                <c:pt idx="4">
                  <c:v>Жилищно-коммунальное хозяйство - 647,1 млн. руб.</c:v>
                </c:pt>
                <c:pt idx="5">
                  <c:v>Прочие отрасли - 6,5 млн.руб.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 formatCode="0%">
                  <c:v>0.64238474072654084</c:v>
                </c:pt>
                <c:pt idx="1">
                  <c:v>7.2430429087191286E-2</c:v>
                </c:pt>
                <c:pt idx="2" formatCode="0%">
                  <c:v>7.5561519537365424E-2</c:v>
                </c:pt>
                <c:pt idx="3" formatCode="0.0%">
                  <c:v>7.9874756381993046E-4</c:v>
                </c:pt>
                <c:pt idx="4" formatCode="0.0%">
                  <c:v>0.2067478194191508</c:v>
                </c:pt>
                <c:pt idx="5" formatCode="0.0%">
                  <c:v>2.0767436659318191E-3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5DCE-42F8-8B9B-AA3E8A2E9BC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Социальная сфера - 2 010,6 млн. руб.</c:v>
                </c:pt>
                <c:pt idx="1">
                  <c:v>Общегосударственные вопросы - 226,7 млн.руб.</c:v>
                </c:pt>
                <c:pt idx="2">
                  <c:v>Транспорт и дорожное хозяйство - 236,5 млн. руб.</c:v>
                </c:pt>
                <c:pt idx="3">
                  <c:v>СМИ - 2,5 млн.руб.</c:v>
                </c:pt>
                <c:pt idx="4">
                  <c:v>Жилищно-коммунальное хозяйство - 647,1 млн. руб.</c:v>
                </c:pt>
                <c:pt idx="5">
                  <c:v>Прочие отрасли - 6,5 млн.руб.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2010.6</c:v>
                </c:pt>
                <c:pt idx="1">
                  <c:v>226.7</c:v>
                </c:pt>
                <c:pt idx="2">
                  <c:v>236.5</c:v>
                </c:pt>
                <c:pt idx="3">
                  <c:v>2.5</c:v>
                </c:pt>
                <c:pt idx="4">
                  <c:v>647.1</c:v>
                </c:pt>
                <c:pt idx="5">
                  <c:v>6.5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DCE-42F8-8B9B-AA3E8A2E9BC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</c:spPr>
    </c:plotArea>
    <c:legend>
      <c:legendPos val="t"/>
      <c:layout>
        <c:manualLayout>
          <c:xMode val="edge"/>
          <c:yMode val="edge"/>
          <c:x val="6.0482331714231232E-3"/>
          <c:y val="0"/>
          <c:w val="0.99395176682857755"/>
          <c:h val="0.24110033204258124"/>
        </c:manualLayout>
      </c:layout>
      <c:overlay val="0"/>
      <c:sp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a:ln>
      </c:spPr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  <c:showDLblsOverMax val="0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0.08273</cdr:x>
      <cdr:y>0.42593</cdr:y>
    </cdr:from>
    <cdr:to>
      <cdr:x>0.11834</cdr:x>
      <cdr:y>0.43144</cdr:y>
    </cdr:to>
    <cdr:cxnSp macro="">
      <cdr:nvCxnSpPr>
        <cdr:cNvPr id="3" name="Прямая соединительная линия 2">
          <a:extLst xmlns:a="http://schemas.openxmlformats.org/drawingml/2006/main">
            <a:ext uri="{FF2B5EF4-FFF2-40B4-BE49-F238E27FC236}">
              <a16:creationId xmlns:a16="http://schemas.microsoft.com/office/drawing/2014/main" xmlns="" id="{377C09D0-165D-4B66-B0F1-DAD650D806E8}"/>
            </a:ext>
          </a:extLst>
        </cdr:cNvPr>
        <cdr:cNvCxnSpPr/>
      </cdr:nvCxnSpPr>
      <cdr:spPr>
        <a:xfrm xmlns:a="http://schemas.openxmlformats.org/drawingml/2006/main" flipV="1">
          <a:off x="575413" y="2210577"/>
          <a:ext cx="247650" cy="285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32C06-B825-4C6B-AA59-271F2737DC57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54C25-816F-47BB-8EE8-CC03D7D4628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4288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20405-C40C-45C8-9EC5-31C93BD49D68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9899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189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949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306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360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672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39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39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738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275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445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1438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609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29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680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6496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088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DF46F-7A10-4122-9EB7-CDEBB22ABA78}" type="datetimeFigureOut">
              <a:rPr lang="ru-RU" smtClean="0"/>
              <a:pPr/>
              <a:t>16.05.2024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236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35561" y="548681"/>
            <a:ext cx="3895963" cy="504056"/>
          </a:xfrm>
        </p:spPr>
        <p:txBody>
          <a:bodyPr>
            <a:normAutofit/>
          </a:bodyPr>
          <a:lstStyle/>
          <a:p>
            <a:pPr algn="l"/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Тутаевский муниципальный район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0282" y="1828800"/>
            <a:ext cx="10815337" cy="2613804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БЮДЖЕТ ТУТАЕВСКОГО МУНИЦИПАЛЬНОГО РАЙОНА НА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2023 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ГОД И НА ПЛАНОВЫЙ ПЕРИОД </a:t>
            </a:r>
          </a:p>
          <a:p>
            <a:pPr algn="ctr">
              <a:spcBef>
                <a:spcPts val="0"/>
              </a:spcBef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2024 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-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2025 ГОДОВ</a:t>
            </a:r>
          </a:p>
          <a:p>
            <a:pPr algn="ctr">
              <a:spcBef>
                <a:spcPts val="0"/>
              </a:spcBef>
            </a:pPr>
            <a:endParaRPr lang="ru-RU" sz="40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в редакции Решения МС ТМР</a:t>
            </a:r>
          </a:p>
          <a:p>
            <a:pPr algn="ctr">
              <a:spcBef>
                <a:spcPts val="0"/>
              </a:spcBef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от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30.11.2023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№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18-г (5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редакция)</a:t>
            </a:r>
            <a:endParaRPr lang="ru-RU" sz="4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pic>
        <p:nvPicPr>
          <p:cNvPr id="4" name="Picture 2" descr="Безымянный 25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97480" y="517586"/>
            <a:ext cx="5238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169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2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6ACF8"/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Основные характеристики бюджета Тутаевского муниципального района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407593"/>
              </p:ext>
            </p:extLst>
          </p:nvPr>
        </p:nvGraphicFramePr>
        <p:xfrm>
          <a:off x="632389" y="1566018"/>
          <a:ext cx="10989891" cy="4766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30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279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937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8517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306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показателя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2023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2024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067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 - всего, млн.руб.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3 099,4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314,8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602,9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7658">
                <a:tc>
                  <a:txBody>
                    <a:bodyPr/>
                    <a:lstStyle/>
                    <a:p>
                      <a:pPr algn="l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i="1" dirty="0">
                          <a:latin typeface="Times New Roman" pitchFamily="18" charset="0"/>
                          <a:cs typeface="Times New Roman" pitchFamily="18" charset="0"/>
                        </a:rPr>
                        <a:t>том числе: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7658">
                <a:tc>
                  <a:txBody>
                    <a:bodyPr/>
                    <a:lstStyle/>
                    <a:p>
                      <a:pPr algn="l"/>
                      <a:r>
                        <a:rPr lang="ru-RU" sz="1800" i="1" dirty="0"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205,4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184,2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197,6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7658">
                <a:tc>
                  <a:txBody>
                    <a:bodyPr/>
                    <a:lstStyle/>
                    <a:p>
                      <a:pPr algn="l"/>
                      <a:r>
                        <a:rPr lang="ru-RU" sz="1800" i="1" dirty="0"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105,0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86,3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86,3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0753">
                <a:tc>
                  <a:txBody>
                    <a:bodyPr/>
                    <a:lstStyle/>
                    <a:p>
                      <a:pPr algn="l"/>
                      <a:r>
                        <a:rPr lang="ru-RU" sz="1800" i="1" dirty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2 789,0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8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044,3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319,0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3067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 - всего, млн.руб.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3 130,0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2 314,8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1 602,9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3067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Дефицит бюджета (-)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-30,6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2143"/>
            <a:ext cx="10972800" cy="914400"/>
          </a:xfrm>
          <a:gradFill>
            <a:gsLst>
              <a:gs pos="0">
                <a:srgbClr val="F6ACF8"/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Прогноз налоговых  доходов бюджета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Тутаевского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муниципального района 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на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2023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579595"/>
              </p:ext>
            </p:extLst>
          </p:nvPr>
        </p:nvGraphicFramePr>
        <p:xfrm>
          <a:off x="621104" y="1130061"/>
          <a:ext cx="10972801" cy="4987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609" y="365128"/>
            <a:ext cx="10981427" cy="1092739"/>
          </a:xfrm>
          <a:gradFill>
            <a:gsLst>
              <a:gs pos="0">
                <a:srgbClr val="F6ACF8"/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Прогноз неналоговых  доходов бюджета Тутаевского муниципального района 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на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2023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год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573987"/>
              </p:ext>
            </p:extLst>
          </p:nvPr>
        </p:nvGraphicFramePr>
        <p:xfrm>
          <a:off x="690112" y="1574325"/>
          <a:ext cx="1087503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845" y="274638"/>
            <a:ext cx="11050555" cy="1020762"/>
          </a:xfrm>
          <a:gradFill>
            <a:gsLst>
              <a:gs pos="0">
                <a:srgbClr val="F6ACF8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defRPr/>
            </a:pPr>
            <a:r>
              <a:rPr lang="ru-RU" sz="3200" b="1" dirty="0">
                <a:latin typeface="Monotype Corsiva" panose="03010101010201010101" pitchFamily="66" charset="0"/>
                <a:cs typeface="Times New Roman" pitchFamily="18" charset="0"/>
              </a:rPr>
              <a:t>Структура расходов бюджета </a:t>
            </a:r>
            <a:br>
              <a:rPr lang="ru-RU" sz="3200" b="1" dirty="0">
                <a:latin typeface="Monotype Corsiva" panose="03010101010201010101" pitchFamily="66" charset="0"/>
                <a:cs typeface="Times New Roman" pitchFamily="18" charset="0"/>
              </a:rPr>
            </a:br>
            <a:r>
              <a:rPr lang="ru-RU" sz="3200" b="1" dirty="0">
                <a:latin typeface="Monotype Corsiva" panose="03010101010201010101" pitchFamily="66" charset="0"/>
                <a:cs typeface="Times New Roman" pitchFamily="18" charset="0"/>
              </a:rPr>
              <a:t>Тутаевского Муниципального района на </a:t>
            </a:r>
            <a:r>
              <a:rPr lang="ru-RU" sz="3200" b="1" dirty="0" smtClean="0">
                <a:latin typeface="Monotype Corsiva" panose="03010101010201010101" pitchFamily="66" charset="0"/>
                <a:cs typeface="Times New Roman" pitchFamily="18" charset="0"/>
              </a:rPr>
              <a:t>2023 </a:t>
            </a:r>
            <a:r>
              <a:rPr lang="ru-RU" sz="3200" b="1" dirty="0">
                <a:latin typeface="Monotype Corsiva" panose="03010101010201010101" pitchFamily="66" charset="0"/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48772029"/>
              </p:ext>
            </p:extLst>
          </p:nvPr>
        </p:nvGraphicFramePr>
        <p:xfrm>
          <a:off x="493395" y="1323977"/>
          <a:ext cx="4058292" cy="5312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42513474"/>
              </p:ext>
            </p:extLst>
          </p:nvPr>
        </p:nvGraphicFramePr>
        <p:xfrm>
          <a:off x="4606190" y="1333501"/>
          <a:ext cx="6955089" cy="530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038240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Презентация - бюджет ТМР на 2022-2024гг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- бюджет ТМР на 2022-2024гг</Template>
  <TotalTime>960</TotalTime>
  <Words>142</Words>
  <Application>Microsoft Office PowerPoint</Application>
  <PresentationFormat>Произвольный</PresentationFormat>
  <Paragraphs>55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Презентация - бюджет ТМР на 2022-2024гг</vt:lpstr>
      <vt:lpstr>Тутаевский муниципальный район</vt:lpstr>
      <vt:lpstr>Основные характеристики бюджета Тутаевского муниципального района</vt:lpstr>
      <vt:lpstr>Прогноз налоговых  доходов бюджета Тутаевского муниципального района  на 2023 год</vt:lpstr>
      <vt:lpstr>Прогноз неналоговых  доходов бюджета Тутаевского муниципального района  на 2023 год </vt:lpstr>
      <vt:lpstr>Структура расходов бюджета  Тутаевского Муниципального района на 2023 год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Тутаевский муниципальный район</dc:title>
  <dc:creator>Гембарукова</dc:creator>
  <cp:lastModifiedBy>Баюнова ИА</cp:lastModifiedBy>
  <cp:revision>82</cp:revision>
  <cp:lastPrinted>2021-12-08T10:05:26Z</cp:lastPrinted>
  <dcterms:created xsi:type="dcterms:W3CDTF">2022-12-19T07:43:45Z</dcterms:created>
  <dcterms:modified xsi:type="dcterms:W3CDTF">2024-05-16T13:49:28Z</dcterms:modified>
</cp:coreProperties>
</file>