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notesMasterIdLst>
    <p:notesMasterId r:id="rId7"/>
  </p:notesMasterIdLst>
  <p:sldIdLst>
    <p:sldId id="274" r:id="rId2"/>
    <p:sldId id="378" r:id="rId3"/>
    <p:sldId id="376" r:id="rId4"/>
    <p:sldId id="377" r:id="rId5"/>
    <p:sldId id="384" r:id="rId6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околова" initials="С" lastIdx="1" clrIdx="0">
    <p:extLst>
      <p:ext uri="{19B8F6BF-5375-455C-9EA6-DF929625EA0E}">
        <p15:presenceInfo xmlns:p15="http://schemas.microsoft.com/office/powerpoint/2012/main" xmlns="" userId="S-1-5-21-1212859605-2503877352-2785142894-11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CF8"/>
    <a:srgbClr val="F96F49"/>
    <a:srgbClr val="6699FF"/>
    <a:srgbClr val="66CCFF"/>
    <a:srgbClr val="CCFFFF"/>
    <a:srgbClr val="D1FBA7"/>
    <a:srgbClr val="FFFFCC"/>
    <a:srgbClr val="7EEA60"/>
    <a:srgbClr val="4EEC8E"/>
    <a:srgbClr val="EF92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94705" autoAdjust="0"/>
  </p:normalViewPr>
  <p:slideViewPr>
    <p:cSldViewPr snapToGrid="0">
      <p:cViewPr varScale="1">
        <p:scale>
          <a:sx n="111" d="100"/>
          <a:sy n="111" d="100"/>
        </p:scale>
        <p:origin x="-630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391362059696517E-2"/>
          <c:y val="5.6928995748550967E-2"/>
          <c:w val="0.38078818708185813"/>
          <c:h val="0.8377610238124454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2"/>
              <c:layout>
                <c:manualLayout>
                  <c:x val="2.1601139034600189E-2"/>
                  <c:y val="1.7424645251425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620405582858925E-2"/>
                  <c:y val="6.365945420088236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 - 181,3 млн.руб.</c:v>
                </c:pt>
                <c:pt idx="1">
                  <c:v>Акцизы  - 23,0 млн.руб.</c:v>
                </c:pt>
                <c:pt idx="2">
                  <c:v>Патенты - 7,6 млн.руб.</c:v>
                </c:pt>
                <c:pt idx="3">
                  <c:v>Государственная пошлина - 8,8 млн.руб.</c:v>
                </c:pt>
                <c:pt idx="4">
                  <c:v>Налог на добычу полезных ископаемых - 0,3 млн.руб.</c:v>
                </c:pt>
                <c:pt idx="5">
                  <c:v>Единый сельскохозяйственный налог - 0,6 млн.руб.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0.8221207699661307</c:v>
                </c:pt>
                <c:pt idx="1">
                  <c:v>0.10151198581316133</c:v>
                </c:pt>
                <c:pt idx="2">
                  <c:v>3.3538385761611333E-2</c:v>
                </c:pt>
                <c:pt idx="3">
                  <c:v>3.8790481965890508E-2</c:v>
                </c:pt>
                <c:pt idx="4">
                  <c:v>1.4388095483991701E-3</c:v>
                </c:pt>
                <c:pt idx="5">
                  <c:v>2.5995669448070895E-3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382-4D58-BD56-AEF9E7D91EF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Налог на доходы физических лиц - 181,3 млн.руб.</c:v>
                </c:pt>
                <c:pt idx="1">
                  <c:v>Акцизы  - 23,0 млн.руб.</c:v>
                </c:pt>
                <c:pt idx="2">
                  <c:v>Патенты - 7,6 млн.руб.</c:v>
                </c:pt>
                <c:pt idx="3">
                  <c:v>Государственная пошлина - 8,8 млн.руб.</c:v>
                </c:pt>
                <c:pt idx="4">
                  <c:v>Налог на добычу полезных ископаемых - 0,3 млн.руб.</c:v>
                </c:pt>
                <c:pt idx="5">
                  <c:v>Единый сельскохозяйственный налог - 0,6 млн.руб.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186.273</c:v>
                </c:pt>
                <c:pt idx="1">
                  <c:v>23.0002</c:v>
                </c:pt>
                <c:pt idx="2">
                  <c:v>7.5990000000000002</c:v>
                </c:pt>
                <c:pt idx="3">
                  <c:v>8.7889999999999997</c:v>
                </c:pt>
                <c:pt idx="4">
                  <c:v>0.32600000000000001</c:v>
                </c:pt>
                <c:pt idx="5">
                  <c:v>0.58899999999999997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48782393848207034"/>
          <c:y val="0.10775610749806114"/>
          <c:w val="0.49108327035184546"/>
          <c:h val="0.72069559833470875"/>
        </c:manualLayout>
      </c:layout>
      <c:overlay val="0"/>
      <c:txPr>
        <a:bodyPr/>
        <a:lstStyle/>
        <a:p>
          <a:pPr>
            <a:defRPr sz="1600" b="1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391362059696517E-2"/>
          <c:y val="5.6928995748550967E-2"/>
          <c:w val="0.38078818708185813"/>
          <c:h val="0.8377610238124454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2"/>
              <c:layout>
                <c:manualLayout>
                  <c:x val="2.6664795980534048E-2"/>
                  <c:y val="3.588588696968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777812884786665E-2"/>
                  <c:y val="6.365945420088236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Доходы от оказания платных услуг - 56,9 млн.руб. </c:v>
                </c:pt>
                <c:pt idx="1">
                  <c:v>Доходы от использования имущества - 8,8 млн.руб.</c:v>
                </c:pt>
                <c:pt idx="2">
                  <c:v>Доходы от продажи имущества и земли - 16,8 млн.руб.</c:v>
                </c:pt>
                <c:pt idx="3">
                  <c:v>Плата за негативное воздействие на окр. среду - 2,1 млн.руб.</c:v>
                </c:pt>
                <c:pt idx="4">
                  <c:v>Штрафы, санкции - 1,7 млн.руб.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0.6593268792931144</c:v>
                </c:pt>
                <c:pt idx="1">
                  <c:v>0.10186015015129517</c:v>
                </c:pt>
                <c:pt idx="2">
                  <c:v>0.19470366623526669</c:v>
                </c:pt>
                <c:pt idx="3">
                  <c:v>2.4732001413455898E-2</c:v>
                </c:pt>
                <c:pt idx="4">
                  <c:v>1.9377302906867788E-2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382-4D58-BD56-AEF9E7D91EF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Доходы от оказания платных услуг - 56,9 млн.руб. </c:v>
                </c:pt>
                <c:pt idx="1">
                  <c:v>Доходы от использования имущества - 8,8 млн.руб.</c:v>
                </c:pt>
                <c:pt idx="2">
                  <c:v>Доходы от продажи имущества и земли - 16,8 млн.руб.</c:v>
                </c:pt>
                <c:pt idx="3">
                  <c:v>Плата за негативное воздействие на окр. среду - 2,1 млн.руб.</c:v>
                </c:pt>
                <c:pt idx="4">
                  <c:v>Штрафы, санкции - 1,7 млн.руб.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56.89</c:v>
                </c:pt>
                <c:pt idx="1">
                  <c:v>8.7889999999999997</c:v>
                </c:pt>
                <c:pt idx="2">
                  <c:v>16.8</c:v>
                </c:pt>
                <c:pt idx="3">
                  <c:v>2.1339999999999999</c:v>
                </c:pt>
                <c:pt idx="4">
                  <c:v>1.67197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44847213108778067"/>
          <c:y val="0.10775610749806114"/>
          <c:w val="0.53043516695829684"/>
          <c:h val="0.72069559833470875"/>
        </c:manualLayout>
      </c:layout>
      <c:overlay val="0"/>
      <c:txPr>
        <a:bodyPr/>
        <a:lstStyle/>
        <a:p>
          <a:pPr>
            <a:defRPr sz="1600" b="1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31783420217171"/>
          <c:y val="0.28151609508523984"/>
          <c:w val="0.68034606676897569"/>
          <c:h val="0.5196931655860441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/>
            <c:extLst xmlns:c16r2="http://schemas.microsoft.com/office/drawing/2015/06/chart">
              <c:ext xmlns:c16="http://schemas.microsoft.com/office/drawing/2014/chart" uri="{C3380CC4-5D6E-409C-BE32-E72D297353CC}">
                <c16:uniqueId val="{00000001-D2C0-4FD9-98E0-A7B7DDE80BA2}"/>
              </c:ext>
            </c:extLst>
          </c:dPt>
          <c:dLbls>
            <c:dLbl>
              <c:idx val="2"/>
              <c:layout>
                <c:manualLayout>
                  <c:x val="6.5112367468876081E-2"/>
                  <c:y val="-4.276437825167859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расходы - 2 864,5 млн.руб.</c:v>
                </c:pt>
                <c:pt idx="1">
                  <c:v>Непрограммные расходы - 349,4 млн.руб.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0.90842021729235101</c:v>
                </c:pt>
                <c:pt idx="1">
                  <c:v>9.1579782707649021E-2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2C0-4FD9-98E0-A7B7DDE80B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расходы - 2 864,5 млн.руб.</c:v>
                </c:pt>
                <c:pt idx="1">
                  <c:v>Непрограммные расходы - 349,4 млн.руб.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2618.3334749999999</c:v>
                </c:pt>
                <c:pt idx="1">
                  <c:v>263.959791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2C0-4FD9-98E0-A7B7DDE80B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1.8776371931837333E-2"/>
          <c:y val="2.8747750964504243E-2"/>
          <c:w val="0.9627207702156475"/>
          <c:h val="0.12938972484171815"/>
        </c:manualLayout>
      </c:layout>
      <c:overlay val="0"/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  <a:ln w="6350" cap="flat" cmpd="sng" algn="ctr">
      <a:solidFill>
        <a:schemeClr val="accent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66338575969337"/>
          <c:y val="0.27768010679699523"/>
          <c:w val="0.99452199677099751"/>
          <c:h val="0.6952456812595465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0.21181612485476461"/>
                  <c:y val="-7.305864784143356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CE-42F8-8B9B-AA3E8A2E9BCB}"/>
                </c:ext>
              </c:extLst>
            </c:dLbl>
            <c:dLbl>
              <c:idx val="1"/>
              <c:layout>
                <c:manualLayout>
                  <c:x val="4.7476027984688619E-2"/>
                  <c:y val="-9.288189730594020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CE-42F8-8B9B-AA3E8A2E9BCB}"/>
                </c:ext>
              </c:extLst>
            </c:dLbl>
            <c:dLbl>
              <c:idx val="2"/>
              <c:layout>
                <c:manualLayout>
                  <c:x val="0.10773406350371652"/>
                  <c:y val="-3.336783871843605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CE-42F8-8B9B-AA3E8A2E9BCB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CE-42F8-8B9B-AA3E8A2E9BCB}"/>
                </c:ext>
              </c:extLst>
            </c:dLbl>
            <c:dLbl>
              <c:idx val="4"/>
              <c:layout>
                <c:manualLayout>
                  <c:x val="0.10785713885185366"/>
                  <c:y val="1.18161145805050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DCE-42F8-8B9B-AA3E8A2E9BCB}"/>
                </c:ext>
              </c:extLst>
            </c:dLbl>
            <c:dLbl>
              <c:idx val="5"/>
              <c:layout>
                <c:manualLayout>
                  <c:x val="1.825857296721868E-3"/>
                  <c:y val="-3.075504570549370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CE-42F8-8B9B-AA3E8A2E9BCB}"/>
                </c:ext>
              </c:extLst>
            </c:dLbl>
            <c:numFmt formatCode="0.0%" sourceLinked="0"/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Социальная сфера - 1 967,3 млн.руб.</c:v>
                </c:pt>
                <c:pt idx="1">
                  <c:v>Общегосударственные вопросы - 243,6 млн.руб.</c:v>
                </c:pt>
                <c:pt idx="2">
                  <c:v>Транспорт и дорожное хозяйство - 465,1 млн.руб.</c:v>
                </c:pt>
                <c:pt idx="3">
                  <c:v>СМИ - 2,4 млн.руб.</c:v>
                </c:pt>
                <c:pt idx="4">
                  <c:v>Жилищно-коммунальное хозяйство - 163,0 млн.руб.</c:v>
                </c:pt>
                <c:pt idx="5">
                  <c:v>Прочие отрасли - 40,9 млн.руб.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0.68255344978486998</c:v>
                </c:pt>
                <c:pt idx="1">
                  <c:v>8.4510304302948744E-2</c:v>
                </c:pt>
                <c:pt idx="2">
                  <c:v>0.16135307273760252</c:v>
                </c:pt>
                <c:pt idx="3">
                  <c:v>8.3267030052451292E-4</c:v>
                </c:pt>
                <c:pt idx="4">
                  <c:v>5.6549581516456275E-2</c:v>
                </c:pt>
                <c:pt idx="5">
                  <c:v>1.4200921357597899E-2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DCE-42F8-8B9B-AA3E8A2E9BC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Социальная сфера - 1 967,3 млн.руб.</c:v>
                </c:pt>
                <c:pt idx="1">
                  <c:v>Общегосударственные вопросы - 243,6 млн.руб.</c:v>
                </c:pt>
                <c:pt idx="2">
                  <c:v>Транспорт и дорожное хозяйство - 465,1 млн.руб.</c:v>
                </c:pt>
                <c:pt idx="3">
                  <c:v>СМИ - 2,4 млн.руб.</c:v>
                </c:pt>
                <c:pt idx="4">
                  <c:v>Жилищно-коммунальное хозяйство - 163,0 млн.руб.</c:v>
                </c:pt>
                <c:pt idx="5">
                  <c:v>Прочие отрасли - 40,9 млн.руб.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1967.3192120000001</c:v>
                </c:pt>
                <c:pt idx="1">
                  <c:v>243.58348100000001</c:v>
                </c:pt>
                <c:pt idx="2">
                  <c:v>465.06687499999998</c:v>
                </c:pt>
                <c:pt idx="3">
                  <c:v>2.4</c:v>
                </c:pt>
                <c:pt idx="4">
                  <c:v>162.99247800000001</c:v>
                </c:pt>
                <c:pt idx="5">
                  <c:v>40.931220000000003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DCE-42F8-8B9B-AA3E8A2E9BC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295"/>
      </c:pieChart>
    </c:plotArea>
    <c:legend>
      <c:legendPos val="t"/>
      <c:layout>
        <c:manualLayout>
          <c:xMode val="edge"/>
          <c:yMode val="edge"/>
          <c:x val="0.19412634403384341"/>
          <c:y val="0"/>
          <c:w val="0.58310152465338694"/>
          <c:h val="0.26827390110718918"/>
        </c:manualLayout>
      </c:layout>
      <c:overlay val="0"/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32C06-B825-4C6B-AA59-271F2737DC57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54C25-816F-47BB-8EE8-CC03D7D4628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4288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899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189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949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306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4C25-816F-47BB-8EE8-CC03D7D46282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360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72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738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275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45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143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09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29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80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649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088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DF46F-7A10-4122-9EB7-CDEBB22ABA78}" type="datetimeFigureOut">
              <a:rPr lang="ru-RU" smtClean="0"/>
              <a:pPr/>
              <a:t>17.05.2024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190CE-C101-4A9B-A32A-F4FBDC3352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236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5561" y="548681"/>
            <a:ext cx="3895963" cy="504056"/>
          </a:xfrm>
        </p:spPr>
        <p:txBody>
          <a:bodyPr>
            <a:normAutofit/>
          </a:bodyPr>
          <a:lstStyle/>
          <a:p>
            <a:pPr algn="l"/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Тутаевский муниципальный район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0282" y="1828800"/>
            <a:ext cx="10815337" cy="261380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БЮДЖЕТ ТУТАЕВСКОГО МУНИЦИПАЛЬНОГО РАЙОНА НА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2024 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ГОД И НА ПЛАНОВЫЙ ПЕРИОД </a:t>
            </a: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2025 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-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2026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ГОДОВ</a:t>
            </a:r>
          </a:p>
          <a:p>
            <a:pPr algn="ctr">
              <a:spcBef>
                <a:spcPts val="0"/>
              </a:spcBef>
            </a:pPr>
            <a:endParaRPr lang="ru-RU" sz="4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в редакции Решения МС ТМР</a:t>
            </a:r>
          </a:p>
          <a:p>
            <a:pPr algn="ctr">
              <a:spcBef>
                <a:spcPts val="0"/>
              </a:spcBef>
            </a:pP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от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29.02.2024 №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01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-г (2 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редакция)</a:t>
            </a:r>
            <a:endParaRPr lang="ru-RU" sz="4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  <p:pic>
        <p:nvPicPr>
          <p:cNvPr id="4" name="Picture 2" descr="Безымянный 25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7480" y="517586"/>
            <a:ext cx="5238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169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2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характеристики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бюджета Тутаевского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муниципального района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426144"/>
              </p:ext>
            </p:extLst>
          </p:nvPr>
        </p:nvGraphicFramePr>
        <p:xfrm>
          <a:off x="632389" y="1566018"/>
          <a:ext cx="10989891" cy="4766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30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279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937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8517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306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2024 </a:t>
                      </a:r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2025 </a:t>
                      </a:r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2026 </a:t>
                      </a:r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 - всего, млн.руб.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2 841,5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2 014,5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1 703,7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том числе: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226,5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245,3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266,4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7658">
                <a:tc>
                  <a:txBody>
                    <a:bodyPr/>
                    <a:lstStyle/>
                    <a:p>
                      <a:pPr algn="l"/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86,3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71,9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67,9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0753">
                <a:tc>
                  <a:txBody>
                    <a:bodyPr/>
                    <a:lstStyle/>
                    <a:p>
                      <a:pPr algn="l"/>
                      <a:r>
                        <a:rPr lang="ru-RU" sz="2000" i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2 528,7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1 697,3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369,4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416" marR="95416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 - всего, млн.руб.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2 882,3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2 014,5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1 703,7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3067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 бюджета (-)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-40,8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13252" marR="1325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13252" marR="13252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2143"/>
            <a:ext cx="10972800" cy="914400"/>
          </a:xfrm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Прогноз налоговых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доходов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Тутаевского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муниципального района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2024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1680153"/>
              </p:ext>
            </p:extLst>
          </p:nvPr>
        </p:nvGraphicFramePr>
        <p:xfrm>
          <a:off x="680924" y="1104424"/>
          <a:ext cx="10972801" cy="4987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609" y="365128"/>
            <a:ext cx="10981427" cy="1092739"/>
          </a:xfrm>
          <a:gradFill>
            <a:gsLst>
              <a:gs pos="0">
                <a:srgbClr val="F6ACF8"/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Прогноз неналоговых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доходов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Тутаевского муниципального района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2024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 </a:t>
            </a:r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141692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845" y="274638"/>
            <a:ext cx="11050555" cy="1020762"/>
          </a:xfrm>
          <a:gradFill>
            <a:gsLst>
              <a:gs pos="0">
                <a:srgbClr val="F6ACF8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расходов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бюджета Тутаевского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Муниципального района на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45824090"/>
              </p:ext>
            </p:extLst>
          </p:nvPr>
        </p:nvGraphicFramePr>
        <p:xfrm>
          <a:off x="493396" y="1315431"/>
          <a:ext cx="4058292" cy="5312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77272456"/>
              </p:ext>
            </p:extLst>
          </p:nvPr>
        </p:nvGraphicFramePr>
        <p:xfrm>
          <a:off x="4606190" y="1333501"/>
          <a:ext cx="6955089" cy="530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38240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Презентация - бюджет ТМР на 2022-2024гг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- бюджет ТМР на 2022-2024гг</Template>
  <TotalTime>1053</TotalTime>
  <Words>125</Words>
  <Application>Microsoft Office PowerPoint</Application>
  <PresentationFormat>Произвольный</PresentationFormat>
  <Paragraphs>53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Презентация - бюджет ТМР на 2022-2024гг</vt:lpstr>
      <vt:lpstr>Тутаевский муниципальный район</vt:lpstr>
      <vt:lpstr>Основные характеристики бюджета Тутаевского муниципального района</vt:lpstr>
      <vt:lpstr>Прогноз налоговых доходов бюджета Тутаевского муниципального района на 2024 год</vt:lpstr>
      <vt:lpstr>Прогноз неналоговых доходов бюджета Тутаевского муниципального района на 2024 год </vt:lpstr>
      <vt:lpstr>Структура расходов бюджета Тутаевского Муниципального района на 2024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Тутаевский муниципальный район</dc:title>
  <dc:creator>Гембарукова</dc:creator>
  <cp:lastModifiedBy>Баюнова ИА</cp:lastModifiedBy>
  <cp:revision>98</cp:revision>
  <cp:lastPrinted>2021-12-08T10:05:26Z</cp:lastPrinted>
  <dcterms:created xsi:type="dcterms:W3CDTF">2022-12-19T07:43:45Z</dcterms:created>
  <dcterms:modified xsi:type="dcterms:W3CDTF">2024-05-17T06:41:26Z</dcterms:modified>
</cp:coreProperties>
</file>