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xmlns="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 snapToGrid="0">
      <p:cViewPr>
        <p:scale>
          <a:sx n="118" d="100"/>
          <a:sy n="118" d="100"/>
        </p:scale>
        <p:origin x="-132" y="1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391362059696531E-2"/>
          <c:y val="5.6928995748550967E-2"/>
          <c:w val="0.3807881870818583"/>
          <c:h val="0.837761023812445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2.1601139034600196E-2"/>
                  <c:y val="1.7424645251425779E-2"/>
                </c:manualLayout>
              </c:layout>
              <c:showVal val="1"/>
            </c:dLbl>
            <c:dLbl>
              <c:idx val="3"/>
              <c:layout>
                <c:manualLayout>
                  <c:x val="1.3620405582858928E-2"/>
                  <c:y val="6.3659454200882377E-4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- 223,9 млн.руб.</c:v>
                </c:pt>
                <c:pt idx="1">
                  <c:v>Акцизы  - 24,2 млн.руб.</c:v>
                </c:pt>
                <c:pt idx="2">
                  <c:v>Патенты - 7,2 млн.руб.</c:v>
                </c:pt>
                <c:pt idx="3">
                  <c:v>Государственная пошлина - 9,3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0.84554380664652595</c:v>
                </c:pt>
                <c:pt idx="1">
                  <c:v>9.1389728096676753E-2</c:v>
                </c:pt>
                <c:pt idx="2">
                  <c:v>2.7190332326284001E-2</c:v>
                </c:pt>
                <c:pt idx="3">
                  <c:v>3.5120845921450164E-2</c:v>
                </c:pt>
                <c:pt idx="4">
                  <c:v>7.5528700906344454E-4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- 223,9 млн.руб.</c:v>
                </c:pt>
                <c:pt idx="1">
                  <c:v>Акцизы  - 24,2 млн.руб.</c:v>
                </c:pt>
                <c:pt idx="2">
                  <c:v>Патенты - 7,2 млн.руб.</c:v>
                </c:pt>
                <c:pt idx="3">
                  <c:v>Государственная пошлина - 9,3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223.9</c:v>
                </c:pt>
                <c:pt idx="1">
                  <c:v>24.2</c:v>
                </c:pt>
                <c:pt idx="2">
                  <c:v>7.2</c:v>
                </c:pt>
                <c:pt idx="3">
                  <c:v>9.3000000000000007</c:v>
                </c:pt>
                <c:pt idx="4">
                  <c:v>0.2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4878239384820704"/>
          <c:y val="0.10775610749806115"/>
          <c:w val="0.49108327035184557"/>
          <c:h val="0.72069559833470886"/>
        </c:manualLayout>
      </c:layout>
      <c:txPr>
        <a:bodyPr/>
        <a:lstStyle/>
        <a:p>
          <a:pPr>
            <a:defRPr sz="16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2391362059696531E-2"/>
          <c:y val="5.692899574855096E-2"/>
          <c:w val="0.3807881870818583"/>
          <c:h val="0.837761023812445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2.6664795980534051E-2"/>
                  <c:y val="3.588588696968166E-2"/>
                </c:manualLayout>
              </c:layout>
              <c:showVal val="1"/>
            </c:dLbl>
            <c:dLbl>
              <c:idx val="3"/>
              <c:layout>
                <c:manualLayout>
                  <c:x val="1.4777812884786662E-2"/>
                  <c:y val="6.3659454200882377E-4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оказания платных услуг - 57,9 млн.руб. </c:v>
                </c:pt>
                <c:pt idx="1">
                  <c:v>Доходы от использования имущества - 18,5 млн.руб.</c:v>
                </c:pt>
                <c:pt idx="2">
                  <c:v>Доходы от продажи имущества и земли - 31,0 млн.руб.</c:v>
                </c:pt>
                <c:pt idx="3">
                  <c:v>Плата за негативное воздействие на окр. среду - 3,0 млн.руб.</c:v>
                </c:pt>
                <c:pt idx="4">
                  <c:v>Штрафы, санкции - 2,3 млн.руб.</c:v>
                </c:pt>
                <c:pt idx="5">
                  <c:v>Прочие неналоговые доходы - 1,3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0.5078947368421054</c:v>
                </c:pt>
                <c:pt idx="1">
                  <c:v>0.16228070175438597</c:v>
                </c:pt>
                <c:pt idx="2">
                  <c:v>0.27192982456140352</c:v>
                </c:pt>
                <c:pt idx="3">
                  <c:v>2.6315789473684213E-2</c:v>
                </c:pt>
                <c:pt idx="4">
                  <c:v>2.0175438596491225E-2</c:v>
                </c:pt>
                <c:pt idx="5">
                  <c:v>1.1403508771929825E-2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Доходы от оказания платных услуг - 57,9 млн.руб. </c:v>
                </c:pt>
                <c:pt idx="1">
                  <c:v>Доходы от использования имущества - 18,5 млн.руб.</c:v>
                </c:pt>
                <c:pt idx="2">
                  <c:v>Доходы от продажи имущества и земли - 31,0 млн.руб.</c:v>
                </c:pt>
                <c:pt idx="3">
                  <c:v>Плата за негативное воздействие на окр. среду - 3,0 млн.руб.</c:v>
                </c:pt>
                <c:pt idx="4">
                  <c:v>Штрафы, санкции - 2,3 млн.руб.</c:v>
                </c:pt>
                <c:pt idx="5">
                  <c:v>Прочие неналоговые доходы - 1,3 млн. руб.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57.9</c:v>
                </c:pt>
                <c:pt idx="1">
                  <c:v>18.5</c:v>
                </c:pt>
                <c:pt idx="2">
                  <c:v>31</c:v>
                </c:pt>
                <c:pt idx="3">
                  <c:v>3</c:v>
                </c:pt>
                <c:pt idx="4">
                  <c:v>2.2999999999999998</c:v>
                </c:pt>
                <c:pt idx="5">
                  <c:v>1.3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44847213108778072"/>
          <c:y val="0.10775610749806115"/>
          <c:w val="0.53043516695829673"/>
          <c:h val="0.72069559833470886"/>
        </c:manualLayout>
      </c:layout>
      <c:txPr>
        <a:bodyPr/>
        <a:lstStyle/>
        <a:p>
          <a:pPr>
            <a:defRPr sz="16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5831783420217174"/>
          <c:y val="0.28151609508523989"/>
          <c:w val="0.68034606676897569"/>
          <c:h val="0.51969316558604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608E-4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- 2 856,0 млн.руб.</c:v>
                </c:pt>
                <c:pt idx="1">
                  <c:v>Непрограммные расходы - 337,3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0.89437259261578939</c:v>
                </c:pt>
                <c:pt idx="1">
                  <c:v>0.1056274073842107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- 2 856,0 млн.руб.</c:v>
                </c:pt>
                <c:pt idx="1">
                  <c:v>Непрограммные расходы - 337,3 млн.руб.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2856</c:v>
                </c:pt>
                <c:pt idx="1">
                  <c:v>337.3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/>
        <c:firstSliceAng val="0"/>
      </c:pie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1.8776371931837336E-2"/>
          <c:y val="2.8747750964504246E-2"/>
          <c:w val="0.96272077021564761"/>
          <c:h val="0.12938972484171815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3766338575969342"/>
          <c:y val="0.27768010679699529"/>
          <c:w val="0.99452199677099751"/>
          <c:h val="0.695245681259546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1181612485476464"/>
                  <c:y val="-7.3058647841433594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4.7476027984688633E-2"/>
                  <c:y val="-9.2881897305940209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0.10773406350371653"/>
                  <c:y val="-3.3367838718436058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0785713885185365"/>
                  <c:y val="1.1816114580505023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1.8258572967218684E-3"/>
                  <c:y val="-3.0755045705493718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- 2 153,2 млн.руб.</c:v>
                </c:pt>
                <c:pt idx="1">
                  <c:v>Общегосударственные вопросы - 317,6 млн.руб.</c:v>
                </c:pt>
                <c:pt idx="2">
                  <c:v>Транспорт и дорожное хозяйство - 462,5 млн.руб.</c:v>
                </c:pt>
                <c:pt idx="3">
                  <c:v>СМИ - 2,4 млн.руб.</c:v>
                </c:pt>
                <c:pt idx="4">
                  <c:v>Жилищно-коммунальное хозяйство - 217,2 млн.руб.</c:v>
                </c:pt>
                <c:pt idx="5">
                  <c:v>Прочие отрасли - 40,3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0.67430583462624183</c:v>
                </c:pt>
                <c:pt idx="1">
                  <c:v>9.9461050100916965E-2</c:v>
                </c:pt>
                <c:pt idx="2">
                  <c:v>0.14483858838688318</c:v>
                </c:pt>
                <c:pt idx="3">
                  <c:v>7.5159483703463698E-4</c:v>
                </c:pt>
                <c:pt idx="4">
                  <c:v>6.8019332751634631E-2</c:v>
                </c:pt>
                <c:pt idx="5">
                  <c:v>1.2623599297289024E-2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Социальная сфера - 2 153,2 млн.руб.</c:v>
                </c:pt>
                <c:pt idx="1">
                  <c:v>Общегосударственные вопросы - 317,6 млн.руб.</c:v>
                </c:pt>
                <c:pt idx="2">
                  <c:v>Транспорт и дорожное хозяйство - 462,5 млн.руб.</c:v>
                </c:pt>
                <c:pt idx="3">
                  <c:v>СМИ - 2,4 млн.руб.</c:v>
                </c:pt>
                <c:pt idx="4">
                  <c:v>Жилищно-коммунальное хозяйство - 217,2 млн.руб.</c:v>
                </c:pt>
                <c:pt idx="5">
                  <c:v>Прочие отрасли - 40,3 млн.руб.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2153.1999999999998</c:v>
                </c:pt>
                <c:pt idx="1">
                  <c:v>317.60000000000002</c:v>
                </c:pt>
                <c:pt idx="2">
                  <c:v>462.5</c:v>
                </c:pt>
                <c:pt idx="3">
                  <c:v>2.4</c:v>
                </c:pt>
                <c:pt idx="4">
                  <c:v>217.2</c:v>
                </c:pt>
                <c:pt idx="5">
                  <c:v>40.309800999999993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Percent val="1"/>
        </c:dLbls>
        <c:firstSliceAng val="295"/>
      </c:pieChart>
    </c:plotArea>
    <c:legend>
      <c:legendPos val="t"/>
      <c:layout>
        <c:manualLayout>
          <c:xMode val="edge"/>
          <c:yMode val="edge"/>
          <c:x val="0.19412634403384338"/>
          <c:y val="0"/>
          <c:w val="0.58310152465338694"/>
          <c:h val="0.26827390110718918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02.10.2024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2026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29.08.2024 №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16-г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(3 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6324747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3 144,7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2 095,5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1 751,4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264,8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266,5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2 765,9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1 778,3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1 417,0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3 193,3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2 095,5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1 751,4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-48,6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налоговых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6692924"/>
              </p:ext>
            </p:extLst>
          </p:nvPr>
        </p:nvGraphicFramePr>
        <p:xfrm>
          <a:off x="680924" y="1104424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неналоговых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Тутаевского муниципального района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671918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Тутаевского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Муниципального района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30304777"/>
              </p:ext>
            </p:extLst>
          </p:nvPr>
        </p:nvGraphicFramePr>
        <p:xfrm>
          <a:off x="493396" y="1315431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82532402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1101</TotalTime>
  <Words>125</Words>
  <Application>Microsoft Office PowerPoint</Application>
  <PresentationFormat>Произвольный</PresentationFormat>
  <Paragraphs>53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доходов бюджета Тутаевского муниципального района на 2024 год</vt:lpstr>
      <vt:lpstr>Прогноз неналоговых доходов бюджета Тутаевского муниципального района на 2024 год </vt:lpstr>
      <vt:lpstr>Структура расходов бюджета Тутаевского Муниципального района на 2024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Паламарчук</cp:lastModifiedBy>
  <cp:revision>105</cp:revision>
  <cp:lastPrinted>2021-12-08T10:05:26Z</cp:lastPrinted>
  <dcterms:created xsi:type="dcterms:W3CDTF">2022-12-19T07:43:45Z</dcterms:created>
  <dcterms:modified xsi:type="dcterms:W3CDTF">2024-10-02T06:23:07Z</dcterms:modified>
</cp:coreProperties>
</file>