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notesMasterIdLst>
    <p:notesMasterId r:id="rId7"/>
  </p:notesMasterIdLst>
  <p:sldIdLst>
    <p:sldId id="274" r:id="rId2"/>
    <p:sldId id="378" r:id="rId3"/>
    <p:sldId id="376" r:id="rId4"/>
    <p:sldId id="377" r:id="rId5"/>
    <p:sldId id="384" r:id="rId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околова" initials="С" lastIdx="1" clrIdx="0">
    <p:extLst>
      <p:ext uri="{19B8F6BF-5375-455C-9EA6-DF929625EA0E}">
        <p15:presenceInfo xmlns:p15="http://schemas.microsoft.com/office/powerpoint/2012/main" xmlns="" userId="S-1-5-21-1212859605-2503877352-2785142894-11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6ACF8"/>
    <a:srgbClr val="F96F49"/>
    <a:srgbClr val="6699FF"/>
    <a:srgbClr val="66CCFF"/>
    <a:srgbClr val="CCFFFF"/>
    <a:srgbClr val="D1FBA7"/>
    <a:srgbClr val="FFFFCC"/>
    <a:srgbClr val="7EEA60"/>
    <a:srgbClr val="4EEC8E"/>
    <a:srgbClr val="EF927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377" autoAdjust="0"/>
  </p:normalViewPr>
  <p:slideViewPr>
    <p:cSldViewPr snapToGrid="0">
      <p:cViewPr>
        <p:scale>
          <a:sx n="118" d="100"/>
          <a:sy n="118" d="100"/>
        </p:scale>
        <p:origin x="-132" y="11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6.2391362059696531E-2"/>
          <c:y val="5.6928995748550967E-2"/>
          <c:w val="0.3807881870818583"/>
          <c:h val="0.8377610238124454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2"/>
              <c:layout>
                <c:manualLayout>
                  <c:x val="2.1601139034600196E-2"/>
                  <c:y val="1.7424645251425779E-2"/>
                </c:manualLayout>
              </c:layout>
              <c:showVal val="1"/>
            </c:dLbl>
            <c:dLbl>
              <c:idx val="3"/>
              <c:layout>
                <c:manualLayout>
                  <c:x val="1.3620405582858928E-2"/>
                  <c:y val="6.3659454200882377E-4"/>
                </c:manualLayout>
              </c:layout>
              <c:showVal val="1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 - 223,9 млн.руб.</c:v>
                </c:pt>
                <c:pt idx="1">
                  <c:v>Акцизы  - 24,2 млн.руб.</c:v>
                </c:pt>
                <c:pt idx="2">
                  <c:v>Патенты - 7,2 млн.руб.</c:v>
                </c:pt>
                <c:pt idx="3">
                  <c:v>Государственная пошлина - 9,3 млн.руб.</c:v>
                </c:pt>
                <c:pt idx="4">
                  <c:v>Единый сельскохозяйственный налог - 0,2 млн.руб.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0.84554380664652595</c:v>
                </c:pt>
                <c:pt idx="1">
                  <c:v>9.1389728096676753E-2</c:v>
                </c:pt>
                <c:pt idx="2">
                  <c:v>2.7190332326284001E-2</c:v>
                </c:pt>
                <c:pt idx="3">
                  <c:v>3.5120845921450164E-2</c:v>
                </c:pt>
                <c:pt idx="4">
                  <c:v>7.5528700906344454E-4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382-4D58-BD56-AEF9E7D91EF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Налог на доходы физических лиц - 223,9 млн.руб.</c:v>
                </c:pt>
                <c:pt idx="1">
                  <c:v>Акцизы  - 24,2 млн.руб.</c:v>
                </c:pt>
                <c:pt idx="2">
                  <c:v>Патенты - 7,2 млн.руб.</c:v>
                </c:pt>
                <c:pt idx="3">
                  <c:v>Государственная пошлина - 9,3 млн.руб.</c:v>
                </c:pt>
                <c:pt idx="4">
                  <c:v>Единый сельскохозяйственный налог - 0,2 млн.руб.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223.9</c:v>
                </c:pt>
                <c:pt idx="1">
                  <c:v>24.2</c:v>
                </c:pt>
                <c:pt idx="2">
                  <c:v>7.2</c:v>
                </c:pt>
                <c:pt idx="3">
                  <c:v>9.3000000000000007</c:v>
                </c:pt>
                <c:pt idx="4">
                  <c:v>0.2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4878239384820704"/>
          <c:y val="0.10775610749806115"/>
          <c:w val="0.49108327035184557"/>
          <c:h val="0.72069559833470886"/>
        </c:manualLayout>
      </c:layout>
      <c:txPr>
        <a:bodyPr/>
        <a:lstStyle/>
        <a:p>
          <a:pPr>
            <a:defRPr sz="1600" b="1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6.2391362059696531E-2"/>
          <c:y val="5.692899574855096E-2"/>
          <c:w val="0.3807881870818583"/>
          <c:h val="0.8377610238124454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2"/>
              <c:layout>
                <c:manualLayout>
                  <c:x val="2.6664795980534051E-2"/>
                  <c:y val="3.588588696968166E-2"/>
                </c:manualLayout>
              </c:layout>
              <c:showVal val="1"/>
            </c:dLbl>
            <c:dLbl>
              <c:idx val="3"/>
              <c:layout>
                <c:manualLayout>
                  <c:x val="1.4777812884786662E-2"/>
                  <c:y val="6.3659454200882377E-4"/>
                </c:manualLayout>
              </c:layout>
              <c:showVal val="1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Доходы от оказания платных услуг - 57,9 млн.руб. </c:v>
                </c:pt>
                <c:pt idx="1">
                  <c:v>Доходы от использования имущества - 18,5 млн.руб.</c:v>
                </c:pt>
                <c:pt idx="2">
                  <c:v>Доходы от продажи имущества и земли - 31,0 млн.руб.</c:v>
                </c:pt>
                <c:pt idx="3">
                  <c:v>Плата за негативное воздействие на окр. среду - 3,0 млн.руб.</c:v>
                </c:pt>
                <c:pt idx="4">
                  <c:v>Штрафы, санкции - 2,3 млн.руб.</c:v>
                </c:pt>
                <c:pt idx="5">
                  <c:v>Прочие неналоговые доходы - 1,3 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0.5078947368421054</c:v>
                </c:pt>
                <c:pt idx="1">
                  <c:v>0.16228070175438597</c:v>
                </c:pt>
                <c:pt idx="2">
                  <c:v>0.27192982456140352</c:v>
                </c:pt>
                <c:pt idx="3">
                  <c:v>2.6315789473684213E-2</c:v>
                </c:pt>
                <c:pt idx="4">
                  <c:v>2.0175438596491225E-2</c:v>
                </c:pt>
                <c:pt idx="5">
                  <c:v>1.1403508771929825E-2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382-4D58-BD56-AEF9E7D91EF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Доходы от оказания платных услуг - 57,9 млн.руб. </c:v>
                </c:pt>
                <c:pt idx="1">
                  <c:v>Доходы от использования имущества - 18,5 млн.руб.</c:v>
                </c:pt>
                <c:pt idx="2">
                  <c:v>Доходы от продажи имущества и земли - 31,0 млн.руб.</c:v>
                </c:pt>
                <c:pt idx="3">
                  <c:v>Плата за негативное воздействие на окр. среду - 3,0 млн.руб.</c:v>
                </c:pt>
                <c:pt idx="4">
                  <c:v>Штрафы, санкции - 2,3 млн.руб.</c:v>
                </c:pt>
                <c:pt idx="5">
                  <c:v>Прочие неналоговые доходы - 1,3 млн. руб.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57.9</c:v>
                </c:pt>
                <c:pt idx="1">
                  <c:v>18.5</c:v>
                </c:pt>
                <c:pt idx="2">
                  <c:v>31</c:v>
                </c:pt>
                <c:pt idx="3">
                  <c:v>3</c:v>
                </c:pt>
                <c:pt idx="4">
                  <c:v>2.2999999999999998</c:v>
                </c:pt>
                <c:pt idx="5">
                  <c:v>1.3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44847213108778072"/>
          <c:y val="0.10775610749806115"/>
          <c:w val="0.53043516695829673"/>
          <c:h val="0.72069559833470886"/>
        </c:manualLayout>
      </c:layout>
      <c:txPr>
        <a:bodyPr/>
        <a:lstStyle/>
        <a:p>
          <a:pPr>
            <a:defRPr sz="1600" b="1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5831783420217174"/>
          <c:y val="0.28151609508523989"/>
          <c:w val="0.68034606676897569"/>
          <c:h val="0.5196931655860441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D2C0-4FD9-98E0-A7B7DDE80BA2}"/>
              </c:ext>
            </c:extLst>
          </c:dPt>
          <c:dLbls>
            <c:dLbl>
              <c:idx val="2"/>
              <c:layout>
                <c:manualLayout>
                  <c:x val="6.5112367468876081E-2"/>
                  <c:y val="-4.2764378251678608E-4"/>
                </c:manualLayout>
              </c:layout>
              <c:showVal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 - 2 856,0 млн.руб.</c:v>
                </c:pt>
                <c:pt idx="1">
                  <c:v>Непрограммные расходы - 337,3 млн.руб.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0.89437259261578939</c:v>
                </c:pt>
                <c:pt idx="1">
                  <c:v>0.1056274073842107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2C0-4FD9-98E0-A7B7DDE80B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 - 2 856,0 млн.руб.</c:v>
                </c:pt>
                <c:pt idx="1">
                  <c:v>Непрограммные расходы - 337,3 млн.руб.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2856</c:v>
                </c:pt>
                <c:pt idx="1">
                  <c:v>337.3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2C0-4FD9-98E0-A7B7DDE80BA2}"/>
            </c:ext>
          </c:extLst>
        </c:ser>
        <c:dLbls/>
        <c:firstSliceAng val="0"/>
      </c:pieChart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1.8776371931837336E-2"/>
          <c:y val="2.8747750964504246E-2"/>
          <c:w val="0.96272077021564761"/>
          <c:h val="0.12938972484171815"/>
        </c:manualLayout>
      </c:layout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  <a:ln w="6350" cap="flat" cmpd="sng" algn="ctr">
      <a:solidFill>
        <a:schemeClr val="accent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3766338575969342"/>
          <c:y val="0.27768010679699529"/>
          <c:w val="0.99452199677099751"/>
          <c:h val="0.6952456812595467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0.21181612485476464"/>
                  <c:y val="-7.3058647841433594E-2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CE-42F8-8B9B-AA3E8A2E9BCB}"/>
                </c:ext>
              </c:extLst>
            </c:dLbl>
            <c:dLbl>
              <c:idx val="1"/>
              <c:layout>
                <c:manualLayout>
                  <c:x val="4.7476027984688633E-2"/>
                  <c:y val="-9.2881897305940209E-2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CE-42F8-8B9B-AA3E8A2E9BCB}"/>
                </c:ext>
              </c:extLst>
            </c:dLbl>
            <c:dLbl>
              <c:idx val="2"/>
              <c:layout>
                <c:manualLayout>
                  <c:x val="0.10773406350371653"/>
                  <c:y val="-3.3367838718436058E-2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CE-42F8-8B9B-AA3E8A2E9BCB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CE-42F8-8B9B-AA3E8A2E9BCB}"/>
                </c:ext>
              </c:extLst>
            </c:dLbl>
            <c:dLbl>
              <c:idx val="4"/>
              <c:layout>
                <c:manualLayout>
                  <c:x val="0.10785713885185365"/>
                  <c:y val="1.1816114580505023E-2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CE-42F8-8B9B-AA3E8A2E9BCB}"/>
                </c:ext>
              </c:extLst>
            </c:dLbl>
            <c:dLbl>
              <c:idx val="5"/>
              <c:layout>
                <c:manualLayout>
                  <c:x val="1.8258572967218684E-3"/>
                  <c:y val="-3.0755045705493718E-3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CE-42F8-8B9B-AA3E8A2E9BCB}"/>
                </c:ext>
              </c:extLst>
            </c:dLbl>
            <c:numFmt formatCode="0.0%" sourceLinked="0"/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Социальная сфера - 2 153,2 млн.руб.</c:v>
                </c:pt>
                <c:pt idx="1">
                  <c:v>Общегосударственные вопросы - 317,6 млн.руб.</c:v>
                </c:pt>
                <c:pt idx="2">
                  <c:v>Транспорт и дорожное хозяйство - 462,5 млн.руб.</c:v>
                </c:pt>
                <c:pt idx="3">
                  <c:v>СМИ - 2,4 млн.руб.</c:v>
                </c:pt>
                <c:pt idx="4">
                  <c:v>Жилищно-коммунальное хозяйство - 217,2 млн.руб.</c:v>
                </c:pt>
                <c:pt idx="5">
                  <c:v>Прочие отрасли - 40,3 млн.руб.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0.67430583462624183</c:v>
                </c:pt>
                <c:pt idx="1">
                  <c:v>9.9461050100916965E-2</c:v>
                </c:pt>
                <c:pt idx="2">
                  <c:v>0.14483858838688318</c:v>
                </c:pt>
                <c:pt idx="3">
                  <c:v>7.5159483703463698E-4</c:v>
                </c:pt>
                <c:pt idx="4">
                  <c:v>6.8019332751634631E-2</c:v>
                </c:pt>
                <c:pt idx="5">
                  <c:v>1.2623599297289024E-2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DCE-42F8-8B9B-AA3E8A2E9BC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howPercent val="1"/>
          </c:dLbls>
          <c:cat>
            <c:strRef>
              <c:f>Лист1!$A$2:$A$7</c:f>
              <c:strCache>
                <c:ptCount val="6"/>
                <c:pt idx="0">
                  <c:v>Социальная сфера - 2 153,2 млн.руб.</c:v>
                </c:pt>
                <c:pt idx="1">
                  <c:v>Общегосударственные вопросы - 317,6 млн.руб.</c:v>
                </c:pt>
                <c:pt idx="2">
                  <c:v>Транспорт и дорожное хозяйство - 462,5 млн.руб.</c:v>
                </c:pt>
                <c:pt idx="3">
                  <c:v>СМИ - 2,4 млн.руб.</c:v>
                </c:pt>
                <c:pt idx="4">
                  <c:v>Жилищно-коммунальное хозяйство - 217,2 млн.руб.</c:v>
                </c:pt>
                <c:pt idx="5">
                  <c:v>Прочие отрасли - 40,3 млн.руб.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2153.1999999999998</c:v>
                </c:pt>
                <c:pt idx="1">
                  <c:v>317.60000000000002</c:v>
                </c:pt>
                <c:pt idx="2">
                  <c:v>462.5</c:v>
                </c:pt>
                <c:pt idx="3">
                  <c:v>2.4</c:v>
                </c:pt>
                <c:pt idx="4">
                  <c:v>217.2</c:v>
                </c:pt>
                <c:pt idx="5">
                  <c:v>40.309800999999993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DCE-42F8-8B9B-AA3E8A2E9BCB}"/>
            </c:ext>
          </c:extLst>
        </c:ser>
        <c:dLbls>
          <c:showPercent val="1"/>
        </c:dLbls>
        <c:firstSliceAng val="295"/>
      </c:pieChart>
    </c:plotArea>
    <c:legend>
      <c:legendPos val="t"/>
      <c:layout>
        <c:manualLayout>
          <c:xMode val="edge"/>
          <c:yMode val="edge"/>
          <c:x val="0.19412634403384338"/>
          <c:y val="0"/>
          <c:w val="0.58310152465338694"/>
          <c:h val="0.26827390110718918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32C06-B825-4C6B-AA59-271F2737DC57}" type="datetimeFigureOut">
              <a:rPr lang="ru-RU" smtClean="0"/>
              <a:pPr/>
              <a:t>02.10.2024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54C25-816F-47BB-8EE8-CC03D7D4628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24288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9899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37189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949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6306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02.10.2024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2360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02.10.2024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5672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02.10.2024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738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02.10.2024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0327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02.10.2024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7445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02.10.2024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1143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02.10.2024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2609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02.10.2024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9429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02.10.2024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680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02.10.2024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1649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02.10.2024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4088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DF46F-7A10-4122-9EB7-CDEBB22ABA78}" type="datetimeFigureOut">
              <a:rPr lang="ru-RU" smtClean="0"/>
              <a:pPr/>
              <a:t>02.10.2024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2236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5561" y="548681"/>
            <a:ext cx="3895963" cy="504056"/>
          </a:xfrm>
        </p:spPr>
        <p:txBody>
          <a:bodyPr>
            <a:normAutofit/>
          </a:bodyPr>
          <a:lstStyle/>
          <a:p>
            <a:pPr algn="l"/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Тутаевский муниципальный район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0282" y="1828800"/>
            <a:ext cx="10815337" cy="261380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БЮДЖЕТ ТУТАЕВСКОГО МУНИЦИПАЛЬНОГО РАЙОНА НА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2024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ГОД И НА ПЛАНОВЫЙ ПЕРИОД </a:t>
            </a: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2025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-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2026 ГОДОВ</a:t>
            </a:r>
          </a:p>
          <a:p>
            <a:pPr algn="ctr">
              <a:spcBef>
                <a:spcPts val="0"/>
              </a:spcBef>
            </a:pPr>
            <a:endParaRPr lang="ru-RU" sz="4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в редакции Решения МС ТМР</a:t>
            </a: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от 29.08.2024 №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16-г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(3 редакция)</a:t>
            </a:r>
            <a:endParaRPr lang="ru-RU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pic>
        <p:nvPicPr>
          <p:cNvPr id="4" name="Picture 2" descr="Безымянный 25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7480" y="517586"/>
            <a:ext cx="5238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7169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2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характеристики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 Тутаевского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муниципального района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76324747"/>
              </p:ext>
            </p:extLst>
          </p:nvPr>
        </p:nvGraphicFramePr>
        <p:xfrm>
          <a:off x="632389" y="1566018"/>
          <a:ext cx="10989891" cy="4766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0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279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937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8517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306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2024 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 - всего, млн.руб.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3 144,7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2 095,5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1 751,4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том числе: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264,8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245,3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266,5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114,0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71,9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67,9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0753">
                <a:tc>
                  <a:txBody>
                    <a:bodyPr/>
                    <a:lstStyle/>
                    <a:p>
                      <a:pPr algn="l"/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2 765,9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1 778,3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1 417,0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- всего, млн.руб.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3 193,3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2 095,5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1 751,4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 бюджета (-)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-48,6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2143"/>
            <a:ext cx="10972800" cy="914400"/>
          </a:xfrm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Прогноз налоговых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доходов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 Тутаевского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муниципального района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2024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46692924"/>
              </p:ext>
            </p:extLst>
          </p:nvPr>
        </p:nvGraphicFramePr>
        <p:xfrm>
          <a:off x="680924" y="1104424"/>
          <a:ext cx="10972801" cy="4987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609" y="365128"/>
            <a:ext cx="10981427" cy="1092739"/>
          </a:xfrm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Прогноз неналоговых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доходов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Тутаевского муниципального района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2024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 </a:t>
            </a: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66719188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845" y="274638"/>
            <a:ext cx="11050555" cy="1020762"/>
          </a:xfrm>
          <a:gradFill>
            <a:gsLst>
              <a:gs pos="0">
                <a:srgbClr val="F6ACF8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расходов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бюджета Тутаевского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Муниципального района на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330304777"/>
              </p:ext>
            </p:extLst>
          </p:nvPr>
        </p:nvGraphicFramePr>
        <p:xfrm>
          <a:off x="493396" y="1315431"/>
          <a:ext cx="4058292" cy="5312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582532402"/>
              </p:ext>
            </p:extLst>
          </p:nvPr>
        </p:nvGraphicFramePr>
        <p:xfrm>
          <a:off x="4606190" y="1333501"/>
          <a:ext cx="6955089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38240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Презентация - бюджет ТМР на 2022-2024гг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- бюджет ТМР на 2022-2024гг</Template>
  <TotalTime>1101</TotalTime>
  <Words>125</Words>
  <Application>Microsoft Office PowerPoint</Application>
  <PresentationFormat>Произвольный</PresentationFormat>
  <Paragraphs>53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Презентация - бюджет ТМР на 2022-2024гг</vt:lpstr>
      <vt:lpstr>Тутаевский муниципальный район</vt:lpstr>
      <vt:lpstr>Основные характеристики бюджета Тутаевского муниципального района</vt:lpstr>
      <vt:lpstr>Прогноз налоговых доходов бюджета Тутаевского муниципального района на 2024 год</vt:lpstr>
      <vt:lpstr>Прогноз неналоговых доходов бюджета Тутаевского муниципального района на 2024 год </vt:lpstr>
      <vt:lpstr>Структура расходов бюджета Тутаевского Муниципального района на 2024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Тутаевский муниципальный район</dc:title>
  <dc:creator>Гембарукова</dc:creator>
  <cp:lastModifiedBy>Паламарчук</cp:lastModifiedBy>
  <cp:revision>105</cp:revision>
  <cp:lastPrinted>2021-12-08T10:05:26Z</cp:lastPrinted>
  <dcterms:created xsi:type="dcterms:W3CDTF">2022-12-19T07:43:45Z</dcterms:created>
  <dcterms:modified xsi:type="dcterms:W3CDTF">2024-10-02T06:23:07Z</dcterms:modified>
</cp:coreProperties>
</file>